
<file path=[Content_Types].xml><?xml version="1.0" encoding="utf-8"?>
<Types xmlns="http://schemas.openxmlformats.org/package/2006/content-types">
  <Override PartName="/ppt/notesSlides/notesSlide5.xml" ContentType="application/vnd.openxmlformats-officedocument.presentationml.notesSlide+xml"/>
  <Override PartName="/ppt/slideLayouts/slideLayout1.xml" ContentType="application/vnd.openxmlformats-officedocument.presentationml.slideLayout+xml"/>
  <Default Extension="png" ContentType="image/png"/>
  <Default Extension="rels" ContentType="application/vnd.openxmlformats-package.relationships+xml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notesSlides/notesSlide3.xml" ContentType="application/vnd.openxmlformats-officedocument.presentationml.notes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s/slide16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notesSlides/notesSlide6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notesSlides/notesSlide4.xml" ContentType="application/vnd.openxmlformats-officedocument.presentationml.notesSlide+xml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notesSlides/notesSlide7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r:id="rId1"/>
  </p:sldMasterIdLst>
  <p:notesMasterIdLst>
    <p:notesMasterId r:id="rId20"/>
  </p:notesMasterIdLst>
  <p:sldIdLst>
    <p:sldId id="330" r:id="rId2"/>
    <p:sldId id="375" r:id="rId3"/>
    <p:sldId id="357" r:id="rId4"/>
    <p:sldId id="352" r:id="rId5"/>
    <p:sldId id="368" r:id="rId6"/>
    <p:sldId id="376" r:id="rId7"/>
    <p:sldId id="359" r:id="rId8"/>
    <p:sldId id="373" r:id="rId9"/>
    <p:sldId id="365" r:id="rId10"/>
    <p:sldId id="362" r:id="rId11"/>
    <p:sldId id="374" r:id="rId12"/>
    <p:sldId id="328" r:id="rId13"/>
    <p:sldId id="353" r:id="rId14"/>
    <p:sldId id="366" r:id="rId15"/>
    <p:sldId id="367" r:id="rId16"/>
    <p:sldId id="377" r:id="rId17"/>
    <p:sldId id="370" r:id="rId18"/>
    <p:sldId id="369" r:id="rId19"/>
  </p:sldIdLst>
  <p:sldSz cx="6858000" cy="9144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00FF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 snapVertSplitter="1" vertBarState="minimized">
    <p:restoredLeft sz="15620"/>
    <p:restoredTop sz="94660"/>
  </p:normalViewPr>
  <p:slideViewPr>
    <p:cSldViewPr snapToObjects="1">
      <p:cViewPr varScale="1">
        <p:scale>
          <a:sx n="83" d="100"/>
          <a:sy n="83" d="100"/>
        </p:scale>
        <p:origin x="-2800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667F8B-A48C-104C-AB8D-7502F25BAB04}" type="datetimeFigureOut">
              <a:rPr lang="en-US" smtClean="0"/>
              <a:pPr/>
              <a:t>10/4/16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3239E6-8E81-A749-9B50-52B2759D6E5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239E6-8E81-A749-9B50-52B2759D6E55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239E6-8E81-A749-9B50-52B2759D6E55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239E6-8E81-A749-9B50-52B2759D6E55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239E6-8E81-A749-9B50-52B2759D6E55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239E6-8E81-A749-9B50-52B2759D6E55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239E6-8E81-A749-9B50-52B2759D6E55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239E6-8E81-A749-9B50-52B2759D6E55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BE00-4E25-ED42-8C0A-D9B56EAD2C7E}" type="datetimeFigureOut">
              <a:rPr lang="en-US" smtClean="0"/>
              <a:pPr/>
              <a:t>10/4/16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6ED8-3729-D744-A416-DAD2FE15B3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BE00-4E25-ED42-8C0A-D9B56EAD2C7E}" type="datetimeFigureOut">
              <a:rPr lang="en-US" smtClean="0"/>
              <a:pPr/>
              <a:t>10/4/16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6ED8-3729-D744-A416-DAD2FE15B3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729037" y="488951"/>
            <a:ext cx="1157288" cy="10401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7175" y="488951"/>
            <a:ext cx="3357563" cy="10401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BE00-4E25-ED42-8C0A-D9B56EAD2C7E}" type="datetimeFigureOut">
              <a:rPr lang="en-US" smtClean="0"/>
              <a:pPr/>
              <a:t>10/4/16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6ED8-3729-D744-A416-DAD2FE15B3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BE00-4E25-ED42-8C0A-D9B56EAD2C7E}" type="datetimeFigureOut">
              <a:rPr lang="en-US" smtClean="0"/>
              <a:pPr/>
              <a:t>10/4/16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6ED8-3729-D744-A416-DAD2FE15B3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BE00-4E25-ED42-8C0A-D9B56EAD2C7E}" type="datetimeFigureOut">
              <a:rPr lang="en-US" smtClean="0"/>
              <a:pPr/>
              <a:t>10/4/16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6ED8-3729-D744-A416-DAD2FE15B3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7175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28900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BE00-4E25-ED42-8C0A-D9B56EAD2C7E}" type="datetimeFigureOut">
              <a:rPr lang="en-US" smtClean="0"/>
              <a:pPr/>
              <a:t>10/4/16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6ED8-3729-D744-A416-DAD2FE15B3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BE00-4E25-ED42-8C0A-D9B56EAD2C7E}" type="datetimeFigureOut">
              <a:rPr lang="en-US" smtClean="0"/>
              <a:pPr/>
              <a:t>10/4/16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6ED8-3729-D744-A416-DAD2FE15B3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BE00-4E25-ED42-8C0A-D9B56EAD2C7E}" type="datetimeFigureOut">
              <a:rPr lang="en-US" smtClean="0"/>
              <a:pPr/>
              <a:t>10/4/16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6ED8-3729-D744-A416-DAD2FE15B3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BE00-4E25-ED42-8C0A-D9B56EAD2C7E}" type="datetimeFigureOut">
              <a:rPr lang="en-US" smtClean="0"/>
              <a:pPr/>
              <a:t>10/4/16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6ED8-3729-D744-A416-DAD2FE15B3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BE00-4E25-ED42-8C0A-D9B56EAD2C7E}" type="datetimeFigureOut">
              <a:rPr lang="en-US" smtClean="0"/>
              <a:pPr/>
              <a:t>10/4/16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6ED8-3729-D744-A416-DAD2FE15B3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BE00-4E25-ED42-8C0A-D9B56EAD2C7E}" type="datetimeFigureOut">
              <a:rPr lang="en-US" smtClean="0"/>
              <a:pPr/>
              <a:t>10/4/16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6ED8-3729-D744-A416-DAD2FE15B3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ABE00-4E25-ED42-8C0A-D9B56EAD2C7E}" type="datetimeFigureOut">
              <a:rPr lang="en-US" smtClean="0"/>
              <a:pPr/>
              <a:t>10/4/16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B6ED8-3729-D744-A416-DAD2FE15B35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r:id="rId1"/>
    <p:sldLayoutId r:id="rId2"/>
    <p:sldLayoutId r:id="rId3"/>
    <p:sldLayoutId r:id="rId4"/>
    <p:sldLayoutId r:id="rId5"/>
    <p:sldLayoutId r:id="rId6"/>
    <p:sldLayoutId r:id="rId7"/>
    <p:sldLayoutId r:id="rId8"/>
    <p:sldLayoutId r:id="rId9"/>
    <p:sldLayoutId r:id="rId10"/>
    <p:sldLayoutId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32.jpeg"/><Relationship Id="rId5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4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jpe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3" descr="figure-09-03a.JPG                                              0000ACE3&#10;production                     B8414635: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0" y="1031875"/>
            <a:ext cx="3409950" cy="239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4" descr="figure-09-00.JPG                                               0000ACE3&#10;production                     B8414635: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990600"/>
            <a:ext cx="233045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7" name="Text Box 12"/>
          <p:cNvSpPr txBox="1">
            <a:spLocks noChangeArrowheads="1"/>
          </p:cNvSpPr>
          <p:nvPr/>
        </p:nvSpPr>
        <p:spPr bwMode="auto">
          <a:xfrm>
            <a:off x="542925" y="581054"/>
            <a:ext cx="13817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0" dirty="0">
                <a:latin typeface="Apple Casual"/>
                <a:cs typeface="Apple Casual"/>
              </a:rPr>
              <a:t>What is it?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276463" y="159003"/>
            <a:ext cx="1048137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Lect.15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752087" y="136525"/>
            <a:ext cx="2227263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Intro to Biotech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126029" y="376535"/>
            <a:ext cx="15221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latin typeface="Comic Sans MS"/>
                <a:cs typeface="Comic Sans MS"/>
              </a:rPr>
              <a:t>Genomics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8"/>
          <p:cNvSpPr>
            <a:spLocks noChangeArrowheads="1"/>
          </p:cNvSpPr>
          <p:nvPr/>
        </p:nvSpPr>
        <p:spPr bwMode="auto">
          <a:xfrm>
            <a:off x="228600" y="914400"/>
            <a:ext cx="41492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 dirty="0" smtClean="0">
                <a:latin typeface="Comic Sans MS"/>
                <a:cs typeface="Comic Sans MS"/>
              </a:rPr>
              <a:t>What do genome sequences reveal?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/>
          <a:srcRect l="13968" r="13968" b="8531"/>
          <a:stretch>
            <a:fillRect/>
          </a:stretch>
        </p:blipFill>
        <p:spPr bwMode="auto">
          <a:xfrm>
            <a:off x="242995" y="1524000"/>
            <a:ext cx="6130713" cy="5880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3380581" y="3867150"/>
            <a:ext cx="692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Arial" pitchFamily="-110" charset="0"/>
              </a:rPr>
              <a:t>25%</a:t>
            </a: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3972718" y="5114925"/>
            <a:ext cx="2020888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17961" dir="2700000" algn="ctr" rotWithShape="0">
              <a:schemeClr val="bg1">
                <a:alpha val="74998"/>
              </a:scheme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>
                <a:latin typeface="Arial" pitchFamily="-110" charset="0"/>
              </a:rPr>
              <a:t>DNA replication,</a:t>
            </a:r>
          </a:p>
          <a:p>
            <a:pPr>
              <a:lnSpc>
                <a:spcPct val="80000"/>
              </a:lnSpc>
            </a:pPr>
            <a:r>
              <a:rPr lang="en-US" sz="2000" dirty="0">
                <a:latin typeface="Arial" pitchFamily="-110" charset="0"/>
              </a:rPr>
              <a:t>maintenance,</a:t>
            </a:r>
          </a:p>
          <a:p>
            <a:pPr>
              <a:lnSpc>
                <a:spcPct val="80000"/>
              </a:lnSpc>
            </a:pPr>
            <a:r>
              <a:rPr lang="en-US" sz="2000" dirty="0">
                <a:latin typeface="Arial" pitchFamily="-110" charset="0"/>
              </a:rPr>
              <a:t>and expression</a:t>
            </a:r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4212431" y="2481263"/>
            <a:ext cx="148272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>
                <a:latin typeface="Arial" pitchFamily="-110" charset="0"/>
              </a:rPr>
              <a:t>Enzymes</a:t>
            </a:r>
          </a:p>
          <a:p>
            <a:pPr>
              <a:lnSpc>
                <a:spcPct val="80000"/>
              </a:lnSpc>
            </a:pPr>
            <a:r>
              <a:rPr lang="en-US" sz="2000" dirty="0">
                <a:latin typeface="Arial" pitchFamily="-110" charset="0"/>
              </a:rPr>
              <a:t>for general</a:t>
            </a:r>
          </a:p>
          <a:p>
            <a:pPr>
              <a:lnSpc>
                <a:spcPct val="80000"/>
              </a:lnSpc>
            </a:pPr>
            <a:r>
              <a:rPr lang="en-US" sz="2000" dirty="0">
                <a:latin typeface="Arial" pitchFamily="-110" charset="0"/>
              </a:rPr>
              <a:t>metabolism</a:t>
            </a: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1388268" y="6200775"/>
            <a:ext cx="2452688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>
                <a:latin typeface="Arial" pitchFamily="-110" charset="0"/>
              </a:rPr>
              <a:t>Membrane structure</a:t>
            </a:r>
          </a:p>
          <a:p>
            <a:pPr>
              <a:lnSpc>
                <a:spcPct val="80000"/>
              </a:lnSpc>
            </a:pPr>
            <a:r>
              <a:rPr lang="en-US" sz="2000" dirty="0">
                <a:latin typeface="Arial" pitchFamily="-110" charset="0"/>
              </a:rPr>
              <a:t>and transport</a:t>
            </a:r>
          </a:p>
        </p:txBody>
      </p:sp>
      <p:sp>
        <p:nvSpPr>
          <p:cNvPr id="22" name="Rectangle 8"/>
          <p:cNvSpPr>
            <a:spLocks noChangeArrowheads="1"/>
          </p:cNvSpPr>
          <p:nvPr/>
        </p:nvSpPr>
        <p:spPr bwMode="auto">
          <a:xfrm>
            <a:off x="397668" y="4457700"/>
            <a:ext cx="18510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17961" dir="2700000" algn="ctr" rotWithShape="0">
              <a:schemeClr val="bg1">
                <a:alpha val="74998"/>
              </a:scheme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>
                <a:latin typeface="Arial" pitchFamily="-110" charset="0"/>
              </a:rPr>
              <a:t>Cell structure</a:t>
            </a:r>
          </a:p>
          <a:p>
            <a:pPr>
              <a:lnSpc>
                <a:spcPct val="80000"/>
              </a:lnSpc>
            </a:pPr>
            <a:r>
              <a:rPr lang="en-US" sz="2000" dirty="0">
                <a:latin typeface="Arial" pitchFamily="-110" charset="0"/>
              </a:rPr>
              <a:t>and organelles</a:t>
            </a:r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99306" y="3087688"/>
            <a:ext cx="1273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>
                <a:latin typeface="Arial" pitchFamily="-110" charset="0"/>
              </a:rPr>
              <a:t>Cell cycle</a:t>
            </a: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2045493" y="2101850"/>
            <a:ext cx="1189038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>
                <a:latin typeface="Arial" pitchFamily="-110" charset="0"/>
              </a:rPr>
              <a:t>Cell</a:t>
            </a:r>
          </a:p>
          <a:p>
            <a:pPr>
              <a:lnSpc>
                <a:spcPct val="80000"/>
              </a:lnSpc>
            </a:pPr>
            <a:r>
              <a:rPr lang="en-US" sz="2000" dirty="0">
                <a:latin typeface="Arial" pitchFamily="-110" charset="0"/>
              </a:rPr>
              <a:t>signaling</a:t>
            </a:r>
          </a:p>
        </p:txBody>
      </p:sp>
      <p:sp>
        <p:nvSpPr>
          <p:cNvPr id="25" name="Rectangle 11"/>
          <p:cNvSpPr>
            <a:spLocks noChangeArrowheads="1"/>
          </p:cNvSpPr>
          <p:nvPr/>
        </p:nvSpPr>
        <p:spPr bwMode="auto">
          <a:xfrm>
            <a:off x="2664618" y="3530600"/>
            <a:ext cx="692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Arial" pitchFamily="-110" charset="0"/>
              </a:rPr>
              <a:t>10%</a:t>
            </a:r>
          </a:p>
        </p:txBody>
      </p:sp>
      <p:sp>
        <p:nvSpPr>
          <p:cNvPr id="26" name="Rectangle 12"/>
          <p:cNvSpPr>
            <a:spLocks noChangeArrowheads="1"/>
          </p:cNvSpPr>
          <p:nvPr/>
        </p:nvSpPr>
        <p:spPr bwMode="auto">
          <a:xfrm>
            <a:off x="2202656" y="3857625"/>
            <a:ext cx="692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Arial" pitchFamily="-110" charset="0"/>
              </a:rPr>
              <a:t>10%</a:t>
            </a:r>
          </a:p>
        </p:txBody>
      </p:sp>
      <p:sp>
        <p:nvSpPr>
          <p:cNvPr id="27" name="Rectangle 13"/>
          <p:cNvSpPr>
            <a:spLocks noChangeArrowheads="1"/>
          </p:cNvSpPr>
          <p:nvPr/>
        </p:nvSpPr>
        <p:spPr bwMode="auto">
          <a:xfrm>
            <a:off x="2248693" y="4384675"/>
            <a:ext cx="692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Arial" pitchFamily="-110" charset="0"/>
              </a:rPr>
              <a:t>15%</a:t>
            </a:r>
          </a:p>
        </p:txBody>
      </p:sp>
      <p:sp>
        <p:nvSpPr>
          <p:cNvPr id="28" name="Rectangle 14"/>
          <p:cNvSpPr>
            <a:spLocks noChangeArrowheads="1"/>
          </p:cNvSpPr>
          <p:nvPr/>
        </p:nvSpPr>
        <p:spPr bwMode="auto">
          <a:xfrm>
            <a:off x="2772568" y="4819650"/>
            <a:ext cx="692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Arial" pitchFamily="-110" charset="0"/>
              </a:rPr>
              <a:t>20%</a:t>
            </a:r>
          </a:p>
        </p:txBody>
      </p:sp>
      <p:sp>
        <p:nvSpPr>
          <p:cNvPr id="29" name="Rectangle 15"/>
          <p:cNvSpPr>
            <a:spLocks noChangeArrowheads="1"/>
          </p:cNvSpPr>
          <p:nvPr/>
        </p:nvSpPr>
        <p:spPr bwMode="auto">
          <a:xfrm>
            <a:off x="3453606" y="4589463"/>
            <a:ext cx="692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Arial" pitchFamily="-110" charset="0"/>
              </a:rPr>
              <a:t>20%</a:t>
            </a: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5276463" y="159003"/>
            <a:ext cx="1048137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Lect.15 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752087" y="136525"/>
            <a:ext cx="2227263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Intro to Biotech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126029" y="376535"/>
            <a:ext cx="15221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latin typeface="Comic Sans MS"/>
                <a:cs typeface="Comic Sans MS"/>
              </a:rPr>
              <a:t>Genomics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"/>
          <p:cNvGrpSpPr/>
          <p:nvPr/>
        </p:nvGrpSpPr>
        <p:grpSpPr>
          <a:xfrm>
            <a:off x="752087" y="136525"/>
            <a:ext cx="5572513" cy="625475"/>
            <a:chOff x="752087" y="136525"/>
            <a:chExt cx="5572513" cy="625475"/>
          </a:xfrm>
        </p:grpSpPr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5276463" y="159003"/>
              <a:ext cx="1048137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i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pitchFamily="-106" charset="0"/>
                </a:rPr>
                <a:t>Lect.15</a:t>
              </a:r>
              <a:endParaRPr 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752087" y="136525"/>
              <a:ext cx="2227263" cy="3968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i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pitchFamily="-106" charset="0"/>
                </a:rPr>
                <a:t>Intro to Biotech</a:t>
              </a:r>
              <a:endParaRPr 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354629" y="300335"/>
              <a:ext cx="152217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i="1" dirty="0" smtClean="0">
                  <a:latin typeface="Comic Sans MS"/>
                  <a:cs typeface="Comic Sans MS"/>
                </a:rPr>
                <a:t>Genomics</a:t>
              </a:r>
            </a:p>
          </p:txBody>
        </p:sp>
      </p:grpSp>
      <p:pic>
        <p:nvPicPr>
          <p:cNvPr id="10" name="Picture 4" descr="Life9e-Fig-17-09-0"/>
          <p:cNvPicPr preferRelativeResize="0">
            <a:picLocks noChangeAspect="1" noChangeArrowheads="1"/>
          </p:cNvPicPr>
          <p:nvPr/>
        </p:nvPicPr>
        <p:blipFill>
          <a:blip r:embed="rId2"/>
          <a:srcRect l="3214" r="3214" b="4390"/>
          <a:stretch>
            <a:fillRect/>
          </a:stretch>
        </p:blipFill>
        <p:spPr bwMode="auto">
          <a:xfrm>
            <a:off x="3070174" y="1219200"/>
            <a:ext cx="3711626" cy="2776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ectangle 28"/>
          <p:cNvSpPr>
            <a:spLocks noChangeArrowheads="1"/>
          </p:cNvSpPr>
          <p:nvPr/>
        </p:nvSpPr>
        <p:spPr bwMode="auto">
          <a:xfrm>
            <a:off x="228600" y="914400"/>
            <a:ext cx="41492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 dirty="0" smtClean="0">
                <a:latin typeface="Comic Sans MS"/>
                <a:cs typeface="Comic Sans MS"/>
              </a:rPr>
              <a:t>What do genome sequences reveal?</a:t>
            </a:r>
          </a:p>
        </p:txBody>
      </p:sp>
      <p:pic>
        <p:nvPicPr>
          <p:cNvPr id="15" name="Picture 4" descr="Life9e-Fig-17-14-0"/>
          <p:cNvPicPr preferRelativeResize="0">
            <a:picLocks noChangeAspect="1" noChangeArrowheads="1"/>
          </p:cNvPicPr>
          <p:nvPr/>
        </p:nvPicPr>
        <p:blipFill>
          <a:blip r:embed="rId3"/>
          <a:srcRect b="4390"/>
          <a:stretch>
            <a:fillRect/>
          </a:stretch>
        </p:blipFill>
        <p:spPr bwMode="auto">
          <a:xfrm>
            <a:off x="2819400" y="6288207"/>
            <a:ext cx="3862705" cy="2703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23"/>
          <p:cNvGrpSpPr/>
          <p:nvPr/>
        </p:nvGrpSpPr>
        <p:grpSpPr>
          <a:xfrm>
            <a:off x="71120" y="2057400"/>
            <a:ext cx="2692717" cy="5613400"/>
            <a:chOff x="71120" y="2057400"/>
            <a:chExt cx="2692717" cy="5613400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1600" y="2057400"/>
              <a:ext cx="914400" cy="11430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08162" y="6400800"/>
              <a:ext cx="955675" cy="12700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120" y="6400800"/>
              <a:ext cx="1300480" cy="845312"/>
            </a:xfrm>
            <a:prstGeom prst="rect">
              <a:avLst/>
            </a:prstGeom>
          </p:spPr>
        </p:pic>
      </p:grpSp>
      <p:pic>
        <p:nvPicPr>
          <p:cNvPr id="25" name="Picture 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152" y="3599078"/>
            <a:ext cx="3584448" cy="2573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12"/>
          <p:cNvSpPr txBox="1">
            <a:spLocks noChangeArrowheads="1"/>
          </p:cNvSpPr>
          <p:nvPr/>
        </p:nvSpPr>
        <p:spPr bwMode="auto">
          <a:xfrm>
            <a:off x="248285" y="807422"/>
            <a:ext cx="3961308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pple Casual"/>
                <a:cs typeface="Apple Casual"/>
              </a:rPr>
              <a:t>Sequence - how do we use info?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52087" y="136525"/>
            <a:ext cx="5572513" cy="625475"/>
            <a:chOff x="752087" y="136525"/>
            <a:chExt cx="5572513" cy="625475"/>
          </a:xfrm>
        </p:grpSpPr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5276463" y="159003"/>
              <a:ext cx="1048137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i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pitchFamily="-106" charset="0"/>
                </a:rPr>
                <a:t>Lect.15 </a:t>
              </a:r>
              <a:endParaRPr 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752087" y="136525"/>
              <a:ext cx="2227263" cy="3968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i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pitchFamily="-106" charset="0"/>
                </a:rPr>
                <a:t>Intro to Biotech</a:t>
              </a:r>
              <a:endParaRPr 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126029" y="300335"/>
              <a:ext cx="152217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i="1" dirty="0" smtClean="0">
                  <a:latin typeface="Comic Sans MS"/>
                  <a:cs typeface="Comic Sans MS"/>
                </a:rPr>
                <a:t>Genomics</a:t>
              </a:r>
            </a:p>
          </p:txBody>
        </p:sp>
      </p:grpSp>
      <p:pic>
        <p:nvPicPr>
          <p:cNvPr id="18" name="Picture 4" descr="Life9e-Fig-17-15-0R"/>
          <p:cNvPicPr preferRelativeResize="0">
            <a:picLocks noChangeAspect="1" noChangeArrowheads="1"/>
          </p:cNvPicPr>
          <p:nvPr/>
        </p:nvPicPr>
        <p:blipFill>
          <a:blip r:embed="rId3"/>
          <a:srcRect t="14634" b="20488"/>
          <a:stretch>
            <a:fillRect/>
          </a:stretch>
        </p:blipFill>
        <p:spPr bwMode="auto">
          <a:xfrm>
            <a:off x="304800" y="1219200"/>
            <a:ext cx="3950494" cy="1876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0" name="Group 19"/>
          <p:cNvGrpSpPr/>
          <p:nvPr/>
        </p:nvGrpSpPr>
        <p:grpSpPr>
          <a:xfrm>
            <a:off x="228600" y="5715000"/>
            <a:ext cx="3778034" cy="3294125"/>
            <a:chOff x="228600" y="5715000"/>
            <a:chExt cx="3778034" cy="3294125"/>
          </a:xfrm>
        </p:grpSpPr>
        <p:pic>
          <p:nvPicPr>
            <p:cNvPr id="16" name="Picture 4" descr="Life9e-Fig-17-16-0R"/>
            <p:cNvPicPr preferRelativeResize="0">
              <a:picLocks noChangeAspect="1" noChangeArrowheads="1"/>
            </p:cNvPicPr>
            <p:nvPr/>
          </p:nvPicPr>
          <p:blipFill>
            <a:blip r:embed="rId4"/>
            <a:srcRect l="10714" t="5854" r="3214" b="5854"/>
            <a:stretch>
              <a:fillRect/>
            </a:stretch>
          </p:blipFill>
          <p:spPr bwMode="auto">
            <a:xfrm>
              <a:off x="228600" y="6172200"/>
              <a:ext cx="3778034" cy="2836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ext Box 12"/>
            <p:cNvSpPr txBox="1">
              <a:spLocks noChangeArrowheads="1"/>
            </p:cNvSpPr>
            <p:nvPr/>
          </p:nvSpPr>
          <p:spPr bwMode="auto">
            <a:xfrm>
              <a:off x="750887" y="5715000"/>
              <a:ext cx="2297113" cy="36933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latin typeface="Apple Casual"/>
                  <a:cs typeface="Apple Casual"/>
                </a:rPr>
                <a:t>Pharmacogenomics</a:t>
              </a:r>
              <a:endParaRPr lang="en-US" dirty="0">
                <a:latin typeface="Apple Casual"/>
                <a:cs typeface="Apple Casual"/>
              </a:endParaRPr>
            </a:p>
          </p:txBody>
        </p:sp>
      </p:grpSp>
      <p:pic>
        <p:nvPicPr>
          <p:cNvPr id="19" name="Picture 2" descr="Life9e-Table-17-05-0"/>
          <p:cNvPicPr preferRelativeResize="0">
            <a:picLocks noChangeAspect="1" noChangeArrowheads="1"/>
          </p:cNvPicPr>
          <p:nvPr/>
        </p:nvPicPr>
        <p:blipFill>
          <a:blip r:embed="rId5"/>
          <a:srcRect b="4390"/>
          <a:stretch>
            <a:fillRect/>
          </a:stretch>
        </p:blipFill>
        <p:spPr bwMode="auto">
          <a:xfrm>
            <a:off x="3073955" y="3074249"/>
            <a:ext cx="3555445" cy="2488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" y="5105400"/>
            <a:ext cx="6381115" cy="39046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rcRect b="12178"/>
          <a:stretch>
            <a:fillRect/>
          </a:stretch>
        </p:blipFill>
        <p:spPr>
          <a:xfrm>
            <a:off x="342443" y="1260094"/>
            <a:ext cx="3867150" cy="3692906"/>
          </a:xfrm>
          <a:prstGeom prst="rect">
            <a:avLst/>
          </a:prstGeom>
        </p:spPr>
      </p:pic>
      <p:grpSp>
        <p:nvGrpSpPr>
          <p:cNvPr id="2" name="Group 8"/>
          <p:cNvGrpSpPr/>
          <p:nvPr/>
        </p:nvGrpSpPr>
        <p:grpSpPr>
          <a:xfrm>
            <a:off x="752087" y="136525"/>
            <a:ext cx="5572513" cy="625475"/>
            <a:chOff x="752087" y="136525"/>
            <a:chExt cx="5572513" cy="625475"/>
          </a:xfrm>
        </p:grpSpPr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5276463" y="159003"/>
              <a:ext cx="1048137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i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pitchFamily="-106" charset="0"/>
                </a:rPr>
                <a:t>Lect.15 </a:t>
              </a:r>
              <a:endParaRPr 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752087" y="136525"/>
              <a:ext cx="2227263" cy="3968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i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pitchFamily="-106" charset="0"/>
                </a:rPr>
                <a:t>Intro to Biotech</a:t>
              </a:r>
              <a:endParaRPr 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126029" y="300335"/>
              <a:ext cx="152217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i="1" dirty="0" smtClean="0">
                  <a:latin typeface="Comic Sans MS"/>
                  <a:cs typeface="Comic Sans MS"/>
                </a:rPr>
                <a:t>Genomics</a:t>
              </a:r>
            </a:p>
          </p:txBody>
        </p:sp>
      </p:grp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248285" y="807422"/>
            <a:ext cx="3961308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pple Casual"/>
                <a:cs typeface="Apple Casual"/>
              </a:rPr>
              <a:t>Sequence - how do we use info?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1368072" y="1379835"/>
            <a:ext cx="3364706" cy="3263900"/>
            <a:chOff x="1728" y="1104"/>
            <a:chExt cx="2826" cy="1542"/>
          </a:xfrm>
        </p:grpSpPr>
        <p:sp>
          <p:nvSpPr>
            <p:cNvPr id="22535" name="Text Box 4"/>
            <p:cNvSpPr txBox="1">
              <a:spLocks noChangeArrowheads="1"/>
            </p:cNvSpPr>
            <p:nvPr/>
          </p:nvSpPr>
          <p:spPr bwMode="auto">
            <a:xfrm>
              <a:off x="1919" y="1104"/>
              <a:ext cx="2307" cy="1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latin typeface="Comic Sans MS" charset="0"/>
                </a:rPr>
                <a:t>Sequencing capability</a:t>
              </a:r>
            </a:p>
          </p:txBody>
        </p:sp>
        <p:sp>
          <p:nvSpPr>
            <p:cNvPr id="22536" name="Text Box 5"/>
            <p:cNvSpPr txBox="1">
              <a:spLocks noChangeArrowheads="1"/>
            </p:cNvSpPr>
            <p:nvPr/>
          </p:nvSpPr>
          <p:spPr bwMode="auto">
            <a:xfrm>
              <a:off x="1728" y="2457"/>
              <a:ext cx="2826" cy="1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latin typeface="Comic Sans MS" charset="0"/>
                </a:rPr>
                <a:t>Computational tools/power</a:t>
              </a:r>
            </a:p>
          </p:txBody>
        </p:sp>
        <p:sp>
          <p:nvSpPr>
            <p:cNvPr id="22537" name="Line 6"/>
            <p:cNvSpPr>
              <a:spLocks noChangeShapeType="1"/>
            </p:cNvSpPr>
            <p:nvPr/>
          </p:nvSpPr>
          <p:spPr bwMode="auto">
            <a:xfrm>
              <a:off x="3041" y="1394"/>
              <a:ext cx="353" cy="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38" name="Line 7"/>
            <p:cNvSpPr>
              <a:spLocks noChangeShapeType="1"/>
            </p:cNvSpPr>
            <p:nvPr/>
          </p:nvSpPr>
          <p:spPr bwMode="auto">
            <a:xfrm flipV="1">
              <a:off x="2960" y="2177"/>
              <a:ext cx="434" cy="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8137" name="Text Box 9"/>
          <p:cNvSpPr txBox="1">
            <a:spLocks noChangeArrowheads="1"/>
          </p:cNvSpPr>
          <p:nvPr/>
        </p:nvSpPr>
        <p:spPr bwMode="auto">
          <a:xfrm>
            <a:off x="504691" y="4791670"/>
            <a:ext cx="569383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omic Sans MS" charset="0"/>
              </a:rPr>
              <a:t>What can we do with </a:t>
            </a:r>
            <a:r>
              <a:rPr lang="en-US" sz="2400" b="1" dirty="0" err="1">
                <a:latin typeface="Comic Sans MS" charset="0"/>
              </a:rPr>
              <a:t>metagenomics</a:t>
            </a:r>
            <a:r>
              <a:rPr lang="en-US" sz="2400" b="1" dirty="0">
                <a:latin typeface="Comic Sans MS" charset="0"/>
              </a:rPr>
              <a:t>?</a:t>
            </a:r>
          </a:p>
        </p:txBody>
      </p:sp>
      <p:pic>
        <p:nvPicPr>
          <p:cNvPr id="11" name="Picture 3" descr="&#10;Venter.jpg                                                     008F9B69Macintosh HD                   BC93CBFC: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6313" y="2136129"/>
            <a:ext cx="1219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 8"/>
          <p:cNvGrpSpPr/>
          <p:nvPr/>
        </p:nvGrpSpPr>
        <p:grpSpPr>
          <a:xfrm>
            <a:off x="752087" y="136525"/>
            <a:ext cx="5572513" cy="625475"/>
            <a:chOff x="752087" y="136525"/>
            <a:chExt cx="5572513" cy="625475"/>
          </a:xfrm>
        </p:grpSpPr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5276463" y="159003"/>
              <a:ext cx="1048137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i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pitchFamily="-106" charset="0"/>
                </a:rPr>
                <a:t>Lect.15 </a:t>
              </a:r>
              <a:endParaRPr 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752087" y="136525"/>
              <a:ext cx="2227263" cy="3968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i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pitchFamily="-106" charset="0"/>
                </a:rPr>
                <a:t>Intro to Biotech</a:t>
              </a:r>
              <a:endParaRPr 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126029" y="300335"/>
              <a:ext cx="152217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i="1" dirty="0" smtClean="0">
                  <a:latin typeface="Comic Sans MS"/>
                  <a:cs typeface="Comic Sans MS"/>
                </a:rPr>
                <a:t>Genomics</a:t>
              </a:r>
            </a:p>
          </p:txBody>
        </p:sp>
      </p:grp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248285" y="807422"/>
            <a:ext cx="3961308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pple Casual"/>
                <a:cs typeface="Apple Casual"/>
              </a:rPr>
              <a:t>Sequence - how do we use info?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" y="5425440"/>
            <a:ext cx="6858000" cy="3566160"/>
            <a:chOff x="1" y="5425440"/>
            <a:chExt cx="6858000" cy="3566160"/>
          </a:xfrm>
        </p:grpSpPr>
        <p:sp>
          <p:nvSpPr>
            <p:cNvPr id="17" name="Text Box 10"/>
            <p:cNvSpPr txBox="1">
              <a:spLocks noChangeArrowheads="1"/>
            </p:cNvSpPr>
            <p:nvPr/>
          </p:nvSpPr>
          <p:spPr bwMode="auto">
            <a:xfrm>
              <a:off x="1" y="7791271"/>
              <a:ext cx="6858000" cy="1200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Apple Casual"/>
                  <a:cs typeface="Apple Casual"/>
                </a:rPr>
                <a:t>Sorcerer II voyage:</a:t>
              </a:r>
            </a:p>
            <a:p>
              <a:r>
                <a:rPr lang="en-US" dirty="0">
                  <a:latin typeface="Apple Casual"/>
                  <a:cs typeface="Apple Casual"/>
                </a:rPr>
                <a:t>	- diversity of prokaryotic life across the planet in oceans</a:t>
              </a:r>
            </a:p>
            <a:p>
              <a:r>
                <a:rPr lang="en-US" dirty="0">
                  <a:latin typeface="Apple Casual"/>
                  <a:cs typeface="Apple Casual"/>
                </a:rPr>
                <a:t>	- </a:t>
              </a:r>
              <a:r>
                <a:rPr lang="en-US" dirty="0" smtClean="0">
                  <a:latin typeface="Apple Casual"/>
                  <a:cs typeface="Apple Casual"/>
                </a:rPr>
                <a:t>200l </a:t>
              </a:r>
              <a:r>
                <a:rPr lang="en-US" dirty="0">
                  <a:latin typeface="Apple Casual"/>
                  <a:cs typeface="Apple Casual"/>
                </a:rPr>
                <a:t>sea water every 200 miles </a:t>
              </a:r>
              <a:r>
                <a:rPr lang="en-US" dirty="0" smtClean="0">
                  <a:latin typeface="Apple Casual"/>
                  <a:cs typeface="Apple Casual"/>
                </a:rPr>
                <a:t>circumnavigating </a:t>
              </a:r>
              <a:r>
                <a:rPr lang="en-US" dirty="0">
                  <a:latin typeface="Apple Casual"/>
                  <a:cs typeface="Apple Casual"/>
                </a:rPr>
                <a:t>earth	</a:t>
              </a:r>
            </a:p>
            <a:p>
              <a:r>
                <a:rPr lang="en-US" dirty="0">
                  <a:latin typeface="Apple Casual"/>
                  <a:cs typeface="Apple Casual"/>
                </a:rPr>
                <a:t>		Global Ocean Sampling (GOS) sequences</a:t>
              </a:r>
            </a:p>
          </p:txBody>
        </p:sp>
        <p:pic>
          <p:nvPicPr>
            <p:cNvPr id="18" name="Picture 17" descr="world_poster_new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6664" y="5486400"/>
              <a:ext cx="2732227" cy="2057400"/>
            </a:xfrm>
            <a:prstGeom prst="rect">
              <a:avLst/>
            </a:prstGeom>
          </p:spPr>
        </p:pic>
        <p:pic>
          <p:nvPicPr>
            <p:cNvPr id="19" name="Picture 4" descr="Panama-2 09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46760" y="5425440"/>
              <a:ext cx="1463040" cy="219456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7" grpId="0" build="p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Text Box 11"/>
          <p:cNvSpPr txBox="1">
            <a:spLocks noChangeArrowheads="1"/>
          </p:cNvSpPr>
          <p:nvPr/>
        </p:nvSpPr>
        <p:spPr bwMode="auto">
          <a:xfrm>
            <a:off x="47835" y="1369873"/>
            <a:ext cx="6810165" cy="1754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pple Casual"/>
                <a:cs typeface="Apple Casual"/>
              </a:rPr>
              <a:t>Sorcerer II voyage:</a:t>
            </a:r>
          </a:p>
          <a:p>
            <a:r>
              <a:rPr lang="en-US" dirty="0">
                <a:latin typeface="Apple Casual"/>
                <a:cs typeface="Apple Casual"/>
              </a:rPr>
              <a:t>	- 6.25 </a:t>
            </a:r>
            <a:r>
              <a:rPr lang="en-US" dirty="0" err="1">
                <a:latin typeface="Apple Casual"/>
                <a:cs typeface="Apple Casual"/>
              </a:rPr>
              <a:t>gigabases</a:t>
            </a:r>
            <a:r>
              <a:rPr lang="en-US" dirty="0">
                <a:latin typeface="Apple Casual"/>
                <a:cs typeface="Apple Casual"/>
              </a:rPr>
              <a:t> of prokaryotic sequence</a:t>
            </a:r>
          </a:p>
          <a:p>
            <a:r>
              <a:rPr lang="en-US" dirty="0">
                <a:latin typeface="Apple Casual"/>
                <a:cs typeface="Apple Casual"/>
              </a:rPr>
              <a:t>	- 41 different locations (10 off the Galapagos)</a:t>
            </a:r>
          </a:p>
          <a:p>
            <a:r>
              <a:rPr lang="en-US" dirty="0">
                <a:latin typeface="Apple Casual"/>
                <a:cs typeface="Apple Casual"/>
              </a:rPr>
              <a:t>	- represents ~5.7 million </a:t>
            </a:r>
            <a:r>
              <a:rPr lang="en-US" dirty="0" err="1">
                <a:latin typeface="Apple Casual"/>
                <a:cs typeface="Apple Casual"/>
              </a:rPr>
              <a:t>nonredundant</a:t>
            </a:r>
            <a:r>
              <a:rPr lang="en-US" dirty="0">
                <a:latin typeface="Apple Casual"/>
                <a:cs typeface="Apple Casual"/>
              </a:rPr>
              <a:t> protein sequences</a:t>
            </a:r>
          </a:p>
          <a:p>
            <a:r>
              <a:rPr lang="en-US" dirty="0">
                <a:latin typeface="Apple Casual"/>
                <a:cs typeface="Apple Casual"/>
              </a:rPr>
              <a:t>		</a:t>
            </a:r>
            <a:r>
              <a:rPr lang="en-US" b="1" i="1" dirty="0">
                <a:latin typeface="Apple Casual"/>
                <a:cs typeface="Apple Casual"/>
              </a:rPr>
              <a:t>1.8 TIMES NUMBER OF SEQUENCES</a:t>
            </a:r>
          </a:p>
          <a:p>
            <a:r>
              <a:rPr lang="en-US" b="1" i="1" dirty="0">
                <a:latin typeface="Apple Casual"/>
                <a:cs typeface="Apple Casual"/>
              </a:rPr>
              <a:t>		AVAILABLE IN PUBLIC DATABASES!</a:t>
            </a:r>
            <a:endParaRPr lang="en-US" dirty="0">
              <a:latin typeface="Apple Casual"/>
              <a:cs typeface="Apple Casual"/>
            </a:endParaRPr>
          </a:p>
        </p:txBody>
      </p:sp>
      <p:grpSp>
        <p:nvGrpSpPr>
          <p:cNvPr id="18" name="Group 8"/>
          <p:cNvGrpSpPr/>
          <p:nvPr/>
        </p:nvGrpSpPr>
        <p:grpSpPr>
          <a:xfrm>
            <a:off x="752087" y="136525"/>
            <a:ext cx="5572513" cy="625475"/>
            <a:chOff x="752087" y="136525"/>
            <a:chExt cx="5572513" cy="625475"/>
          </a:xfrm>
        </p:grpSpPr>
        <p:sp>
          <p:nvSpPr>
            <p:cNvPr id="19" name="Rectangle 11"/>
            <p:cNvSpPr>
              <a:spLocks noChangeArrowheads="1"/>
            </p:cNvSpPr>
            <p:nvPr/>
          </p:nvSpPr>
          <p:spPr bwMode="auto">
            <a:xfrm>
              <a:off x="5276463" y="159003"/>
              <a:ext cx="1048137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i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pitchFamily="-106" charset="0"/>
                </a:rPr>
                <a:t>Lect.15 </a:t>
              </a:r>
              <a:endParaRPr 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752087" y="136525"/>
              <a:ext cx="2227263" cy="3968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i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pitchFamily="-106" charset="0"/>
                </a:rPr>
                <a:t>Intro to Biotech</a:t>
              </a:r>
              <a:endParaRPr 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126029" y="300335"/>
              <a:ext cx="152217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i="1" dirty="0" smtClean="0">
                  <a:latin typeface="Comic Sans MS"/>
                  <a:cs typeface="Comic Sans MS"/>
                </a:rPr>
                <a:t>Genomics</a:t>
              </a:r>
            </a:p>
          </p:txBody>
        </p:sp>
      </p:grpSp>
      <p:sp>
        <p:nvSpPr>
          <p:cNvPr id="22" name="Text Box 2"/>
          <p:cNvSpPr txBox="1">
            <a:spLocks noChangeArrowheads="1"/>
          </p:cNvSpPr>
          <p:nvPr/>
        </p:nvSpPr>
        <p:spPr bwMode="auto">
          <a:xfrm>
            <a:off x="352216" y="762000"/>
            <a:ext cx="2236159" cy="4616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dirty="0" err="1">
                <a:latin typeface="Comic Sans MS" charset="0"/>
              </a:rPr>
              <a:t>Metagenomics</a:t>
            </a:r>
            <a:endParaRPr lang="en-US" sz="2400" b="1" dirty="0">
              <a:latin typeface="Comic Sans MS" charset="0"/>
            </a:endParaRPr>
          </a:p>
        </p:txBody>
      </p:sp>
      <p:pic>
        <p:nvPicPr>
          <p:cNvPr id="23" name="Picture 9" descr="GOS distribution.gif                                           00034D90Macintosh HD                   BC93CBFC: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71800" y="5410200"/>
            <a:ext cx="3822700" cy="3620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" name="Group 15"/>
          <p:cNvGrpSpPr>
            <a:grpSpLocks/>
          </p:cNvGrpSpPr>
          <p:nvPr/>
        </p:nvGrpSpPr>
        <p:grpSpPr bwMode="auto">
          <a:xfrm>
            <a:off x="381000" y="3200400"/>
            <a:ext cx="3073400" cy="2449513"/>
            <a:chOff x="240" y="2352"/>
            <a:chExt cx="1936" cy="1543"/>
          </a:xfrm>
        </p:grpSpPr>
        <p:pic>
          <p:nvPicPr>
            <p:cNvPr id="15" name="Picture 12" descr="Kingdom.tif                                                    00034D90Macintosh HD                   BC93CBFC: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40" y="2352"/>
              <a:ext cx="1936" cy="1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Text Box 13"/>
            <p:cNvSpPr txBox="1">
              <a:spLocks noChangeArrowheads="1"/>
            </p:cNvSpPr>
            <p:nvPr/>
          </p:nvSpPr>
          <p:spPr bwMode="auto">
            <a:xfrm>
              <a:off x="384" y="3659"/>
              <a:ext cx="464" cy="2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latin typeface="Comic Sans MS" charset="0"/>
                </a:rPr>
                <a:t>Public</a:t>
              </a:r>
            </a:p>
          </p:txBody>
        </p:sp>
        <p:sp>
          <p:nvSpPr>
            <p:cNvPr id="17" name="Text Box 14"/>
            <p:cNvSpPr txBox="1">
              <a:spLocks noChangeArrowheads="1"/>
            </p:cNvSpPr>
            <p:nvPr/>
          </p:nvSpPr>
          <p:spPr bwMode="auto">
            <a:xfrm>
              <a:off x="1536" y="3652"/>
              <a:ext cx="394" cy="2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latin typeface="Comic Sans MS" charset="0"/>
                </a:rPr>
                <a:t>GOS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1595482" y="1379835"/>
            <a:ext cx="2746772" cy="3263900"/>
            <a:chOff x="1919" y="1104"/>
            <a:chExt cx="2307" cy="1542"/>
          </a:xfrm>
        </p:grpSpPr>
        <p:sp>
          <p:nvSpPr>
            <p:cNvPr id="22535" name="Text Box 4"/>
            <p:cNvSpPr txBox="1">
              <a:spLocks noChangeArrowheads="1"/>
            </p:cNvSpPr>
            <p:nvPr/>
          </p:nvSpPr>
          <p:spPr bwMode="auto">
            <a:xfrm>
              <a:off x="1919" y="1104"/>
              <a:ext cx="2307" cy="1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latin typeface="Comic Sans MS" charset="0"/>
                </a:rPr>
                <a:t>Sequencing capability</a:t>
              </a:r>
            </a:p>
          </p:txBody>
        </p:sp>
        <p:sp>
          <p:nvSpPr>
            <p:cNvPr id="22536" name="Text Box 5"/>
            <p:cNvSpPr txBox="1">
              <a:spLocks noChangeArrowheads="1"/>
            </p:cNvSpPr>
            <p:nvPr/>
          </p:nvSpPr>
          <p:spPr bwMode="auto">
            <a:xfrm>
              <a:off x="2435" y="2457"/>
              <a:ext cx="965" cy="1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 smtClean="0">
                  <a:latin typeface="Comic Sans MS" charset="0"/>
                </a:rPr>
                <a:t>Storage</a:t>
              </a:r>
              <a:endParaRPr lang="en-US" sz="2000" dirty="0">
                <a:latin typeface="Comic Sans MS" charset="0"/>
              </a:endParaRPr>
            </a:p>
          </p:txBody>
        </p:sp>
        <p:sp>
          <p:nvSpPr>
            <p:cNvPr id="22537" name="Line 6"/>
            <p:cNvSpPr>
              <a:spLocks noChangeShapeType="1"/>
            </p:cNvSpPr>
            <p:nvPr/>
          </p:nvSpPr>
          <p:spPr bwMode="auto">
            <a:xfrm>
              <a:off x="3041" y="1394"/>
              <a:ext cx="353" cy="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38" name="Line 7"/>
            <p:cNvSpPr>
              <a:spLocks noChangeShapeType="1"/>
            </p:cNvSpPr>
            <p:nvPr/>
          </p:nvSpPr>
          <p:spPr bwMode="auto">
            <a:xfrm flipV="1">
              <a:off x="2960" y="2177"/>
              <a:ext cx="434" cy="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248285" y="807422"/>
            <a:ext cx="3961308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pple Casual"/>
                <a:cs typeface="Apple Casual"/>
              </a:rPr>
              <a:t>Sequence - how do we use info?</a:t>
            </a: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121354" y="92075"/>
            <a:ext cx="6356363" cy="669928"/>
            <a:chOff x="1521" y="30"/>
            <a:chExt cx="2775" cy="422"/>
          </a:xfrm>
        </p:grpSpPr>
        <p:sp>
          <p:nvSpPr>
            <p:cNvPr id="22" name="Rectangle 13"/>
            <p:cNvSpPr>
              <a:spLocks noChangeArrowheads="1"/>
            </p:cNvSpPr>
            <p:nvPr/>
          </p:nvSpPr>
          <p:spPr bwMode="auto">
            <a:xfrm>
              <a:off x="1521" y="30"/>
              <a:ext cx="972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sz="2000" i="1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Intro to </a:t>
              </a:r>
              <a:r>
                <a:rPr lang="en-US" sz="2000" i="1" dirty="0" smtClean="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Biotech</a:t>
              </a:r>
              <a:endParaRPr lang="en-US" sz="2000" i="1" dirty="0"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endParaRPr>
            </a:p>
          </p:txBody>
        </p:sp>
        <p:sp>
          <p:nvSpPr>
            <p:cNvPr id="23" name="Rectangle 14"/>
            <p:cNvSpPr>
              <a:spLocks noChangeArrowheads="1"/>
            </p:cNvSpPr>
            <p:nvPr/>
          </p:nvSpPr>
          <p:spPr bwMode="auto">
            <a:xfrm>
              <a:off x="3838" y="30"/>
              <a:ext cx="458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b="1" i="1" dirty="0" smtClean="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Lect.15</a:t>
              </a:r>
              <a:endParaRPr lang="en-US" sz="1600" b="1" i="1" dirty="0"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endParaRPr>
            </a:p>
          </p:txBody>
        </p:sp>
        <p:sp>
          <p:nvSpPr>
            <p:cNvPr id="24" name="Rectangle 13"/>
            <p:cNvSpPr>
              <a:spLocks noChangeArrowheads="1"/>
            </p:cNvSpPr>
            <p:nvPr/>
          </p:nvSpPr>
          <p:spPr bwMode="auto">
            <a:xfrm>
              <a:off x="2666" y="202"/>
              <a:ext cx="56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sz="2000" b="1" i="1" dirty="0" smtClean="0">
                  <a:latin typeface="Comic Sans MS" charset="0"/>
                </a:rPr>
                <a:t>Genomics</a:t>
              </a:r>
              <a:endParaRPr lang="en-US" sz="2000" b="1" i="1" dirty="0">
                <a:latin typeface="Comic Sans MS" charset="0"/>
              </a:endParaRPr>
            </a:p>
          </p:txBody>
        </p:sp>
      </p:grpSp>
      <p:grpSp>
        <p:nvGrpSpPr>
          <p:cNvPr id="5" name="Group 29"/>
          <p:cNvGrpSpPr/>
          <p:nvPr/>
        </p:nvGrpSpPr>
        <p:grpSpPr>
          <a:xfrm>
            <a:off x="346990" y="5638800"/>
            <a:ext cx="5940797" cy="2362200"/>
            <a:chOff x="346990" y="5638800"/>
            <a:chExt cx="5940797" cy="236220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69477" y="6248400"/>
              <a:ext cx="1718310" cy="11430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990" y="5638800"/>
              <a:ext cx="3556000" cy="60960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rcRect l="20571"/>
            <a:stretch>
              <a:fillRect/>
            </a:stretch>
          </p:blipFill>
          <p:spPr>
            <a:xfrm>
              <a:off x="1385104" y="6553200"/>
              <a:ext cx="2824489" cy="6096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/>
            <a:srcRect l="20571"/>
            <a:stretch>
              <a:fillRect/>
            </a:stretch>
          </p:blipFill>
          <p:spPr>
            <a:xfrm>
              <a:off x="346990" y="7391400"/>
              <a:ext cx="2824480" cy="609600"/>
            </a:xfrm>
            <a:prstGeom prst="rect">
              <a:avLst/>
            </a:prstGeom>
          </p:spPr>
        </p:pic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9593" y="8153400"/>
            <a:ext cx="2198370" cy="731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752087" y="136525"/>
            <a:ext cx="5572513" cy="625475"/>
            <a:chOff x="752087" y="136525"/>
            <a:chExt cx="5572513" cy="625475"/>
          </a:xfrm>
        </p:grpSpPr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5276463" y="159003"/>
              <a:ext cx="1048137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i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pitchFamily="-106" charset="0"/>
                </a:rPr>
                <a:t>Lect.15</a:t>
              </a:r>
              <a:endParaRPr 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752087" y="136525"/>
              <a:ext cx="2227263" cy="3968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i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pitchFamily="-106" charset="0"/>
                </a:rPr>
                <a:t>Intro to Biotech</a:t>
              </a:r>
              <a:endParaRPr 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126029" y="300335"/>
              <a:ext cx="152217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i="1" dirty="0" smtClean="0">
                  <a:latin typeface="Comic Sans MS"/>
                  <a:cs typeface="Comic Sans MS"/>
                </a:rPr>
                <a:t>Genomics</a:t>
              </a:r>
            </a:p>
          </p:txBody>
        </p:sp>
      </p:grpSp>
      <p:sp>
        <p:nvSpPr>
          <p:cNvPr id="19" name="Text Box 2"/>
          <p:cNvSpPr txBox="1">
            <a:spLocks noChangeArrowheads="1"/>
          </p:cNvSpPr>
          <p:nvPr/>
        </p:nvSpPr>
        <p:spPr bwMode="auto">
          <a:xfrm>
            <a:off x="457200" y="1062335"/>
            <a:ext cx="2236159" cy="4616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dirty="0" err="1">
                <a:latin typeface="Comic Sans MS" charset="0"/>
              </a:rPr>
              <a:t>Metagenomics</a:t>
            </a:r>
            <a:endParaRPr lang="en-US" sz="2400" b="1" dirty="0">
              <a:latin typeface="Comic Sans MS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84649" y="2895600"/>
            <a:ext cx="3272951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>
                <a:latin typeface="Apple Casual"/>
                <a:cs typeface="Apple Casual"/>
              </a:rPr>
              <a:t>• 10:1 microbes to human</a:t>
            </a:r>
          </a:p>
          <a:p>
            <a:r>
              <a:rPr lang="en-US" dirty="0" smtClean="0">
                <a:latin typeface="Apple Casual"/>
                <a:cs typeface="Apple Casual"/>
              </a:rPr>
              <a:t>• 4.4lbs</a:t>
            </a:r>
          </a:p>
          <a:p>
            <a:r>
              <a:rPr lang="en-US" dirty="0" smtClean="0">
                <a:latin typeface="Apple Casual"/>
                <a:cs typeface="Apple Casual"/>
              </a:rPr>
              <a:t>• 300 people, 18 sites</a:t>
            </a:r>
          </a:p>
          <a:p>
            <a:r>
              <a:rPr lang="en-US" dirty="0" smtClean="0">
                <a:latin typeface="Apple Casual"/>
                <a:cs typeface="Apple Casual"/>
              </a:rPr>
              <a:t>• 12,000 samples</a:t>
            </a:r>
            <a:endParaRPr lang="en-US" dirty="0">
              <a:latin typeface="Apple Casual"/>
              <a:cs typeface="Apple Casu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341" y="1896070"/>
            <a:ext cx="38930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pple Casual"/>
                <a:cs typeface="Apple Casual"/>
              </a:rPr>
              <a:t>Goal = microbes in human body </a:t>
            </a:r>
          </a:p>
          <a:p>
            <a:r>
              <a:rPr lang="en-US" dirty="0" smtClean="0">
                <a:latin typeface="Apple Casual"/>
                <a:cs typeface="Apple Casual"/>
              </a:rPr>
              <a:t>and whether changes in </a:t>
            </a:r>
            <a:r>
              <a:rPr lang="en-US" dirty="0" err="1" smtClean="0">
                <a:latin typeface="Apple Casual"/>
                <a:cs typeface="Apple Casual"/>
              </a:rPr>
              <a:t>microbiome</a:t>
            </a:r>
            <a:r>
              <a:rPr lang="en-US" dirty="0" smtClean="0">
                <a:latin typeface="Apple Casual"/>
                <a:cs typeface="Apple Casual"/>
              </a:rPr>
              <a:t> are related to health and disease.</a:t>
            </a:r>
            <a:endParaRPr lang="en-US" dirty="0">
              <a:latin typeface="Apple Casual"/>
              <a:cs typeface="Apple Casual"/>
            </a:endParaRPr>
          </a:p>
        </p:txBody>
      </p:sp>
      <p:grpSp>
        <p:nvGrpSpPr>
          <p:cNvPr id="3" name="Group 15"/>
          <p:cNvGrpSpPr/>
          <p:nvPr/>
        </p:nvGrpSpPr>
        <p:grpSpPr>
          <a:xfrm>
            <a:off x="3657600" y="1293166"/>
            <a:ext cx="2920842" cy="4260444"/>
            <a:chOff x="3657600" y="1293166"/>
            <a:chExt cx="2920842" cy="4260444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6463" y="2170330"/>
              <a:ext cx="2540000" cy="3383280"/>
            </a:xfrm>
            <a:prstGeom prst="rect">
              <a:avLst/>
            </a:prstGeom>
          </p:spPr>
        </p:pic>
        <p:sp>
          <p:nvSpPr>
            <p:cNvPr id="21" name="Text Box 2"/>
            <p:cNvSpPr txBox="1">
              <a:spLocks noChangeArrowheads="1"/>
            </p:cNvSpPr>
            <p:nvPr/>
          </p:nvSpPr>
          <p:spPr bwMode="auto">
            <a:xfrm>
              <a:off x="3657600" y="1293166"/>
              <a:ext cx="2920842" cy="46166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400" b="1" dirty="0" smtClean="0">
                  <a:latin typeface="Comic Sans MS" charset="0"/>
                </a:rPr>
                <a:t>Human </a:t>
              </a:r>
              <a:r>
                <a:rPr lang="en-US" sz="2400" b="1" dirty="0" err="1" smtClean="0">
                  <a:latin typeface="Comic Sans MS" charset="0"/>
                </a:rPr>
                <a:t>microbiome</a:t>
              </a:r>
              <a:endParaRPr lang="en-US" sz="2400" b="1" dirty="0">
                <a:latin typeface="Comic Sans MS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038600" y="1800998"/>
              <a:ext cx="21026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Apple Casual"/>
                  <a:cs typeface="Apple Casual"/>
                </a:rPr>
                <a:t> Joshua Lederberg</a:t>
              </a:r>
              <a:endParaRPr lang="en-US" dirty="0"/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49" y="4038600"/>
            <a:ext cx="3124200" cy="303276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0" y="7348359"/>
            <a:ext cx="990600" cy="85344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2400" y="6886694"/>
            <a:ext cx="1143000" cy="17653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577182" y="7769344"/>
            <a:ext cx="19374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mic Sans MS"/>
                <a:cs typeface="Comic Sans MS"/>
              </a:rPr>
              <a:t>• </a:t>
            </a:r>
            <a:r>
              <a:rPr lang="en-US" dirty="0" err="1" smtClean="0">
                <a:latin typeface="Comic Sans MS"/>
                <a:cs typeface="Comic Sans MS"/>
              </a:rPr>
              <a:t>Bacteroides</a:t>
            </a:r>
            <a:r>
              <a:rPr lang="en-US" dirty="0" smtClean="0">
                <a:latin typeface="Comic Sans MS"/>
                <a:cs typeface="Comic Sans MS"/>
              </a:rPr>
              <a:t>, </a:t>
            </a:r>
          </a:p>
          <a:p>
            <a:r>
              <a:rPr lang="en-US" dirty="0" smtClean="0">
                <a:latin typeface="Comic Sans MS"/>
                <a:cs typeface="Comic Sans MS"/>
              </a:rPr>
              <a:t>• </a:t>
            </a:r>
            <a:r>
              <a:rPr lang="en-US" dirty="0" err="1" smtClean="0">
                <a:latin typeface="Comic Sans MS"/>
                <a:cs typeface="Comic Sans MS"/>
              </a:rPr>
              <a:t>Prevotella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</a:p>
          <a:p>
            <a:r>
              <a:rPr lang="en-US" dirty="0" smtClean="0">
                <a:latin typeface="Comic Sans MS"/>
                <a:cs typeface="Comic Sans MS"/>
              </a:rPr>
              <a:t>• </a:t>
            </a:r>
            <a:r>
              <a:rPr lang="en-US" dirty="0" err="1" smtClean="0">
                <a:latin typeface="Comic Sans MS"/>
                <a:cs typeface="Comic Sans MS"/>
              </a:rPr>
              <a:t>Ruminococcus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57200" y="7313414"/>
            <a:ext cx="17374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 err="1" smtClean="0">
                <a:latin typeface="Apple Casual"/>
                <a:cs typeface="Apple Casual"/>
              </a:rPr>
              <a:t>Enterotypes</a:t>
            </a:r>
            <a:endParaRPr lang="en-US" sz="2400" u="sng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752087" y="136525"/>
            <a:ext cx="5572513" cy="625475"/>
            <a:chOff x="752087" y="136525"/>
            <a:chExt cx="5572513" cy="625475"/>
          </a:xfrm>
        </p:grpSpPr>
        <p:sp>
          <p:nvSpPr>
            <p:cNvPr id="19" name="Rectangle 11"/>
            <p:cNvSpPr>
              <a:spLocks noChangeArrowheads="1"/>
            </p:cNvSpPr>
            <p:nvPr/>
          </p:nvSpPr>
          <p:spPr bwMode="auto">
            <a:xfrm>
              <a:off x="5276463" y="159003"/>
              <a:ext cx="1048137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i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pitchFamily="-106" charset="0"/>
                </a:rPr>
                <a:t>Lect.15</a:t>
              </a:r>
              <a:endParaRPr 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752087" y="136525"/>
              <a:ext cx="2227263" cy="3968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i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pitchFamily="-106" charset="0"/>
                </a:rPr>
                <a:t>Intro to Biotech</a:t>
              </a:r>
              <a:endParaRPr 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126029" y="300335"/>
              <a:ext cx="152217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i="1" dirty="0" smtClean="0">
                  <a:latin typeface="Comic Sans MS"/>
                  <a:cs typeface="Comic Sans MS"/>
                </a:rPr>
                <a:t>Genomics</a:t>
              </a:r>
            </a:p>
          </p:txBody>
        </p:sp>
      </p:grpSp>
      <p:grpSp>
        <p:nvGrpSpPr>
          <p:cNvPr id="3" name="Group 42"/>
          <p:cNvGrpSpPr/>
          <p:nvPr/>
        </p:nvGrpSpPr>
        <p:grpSpPr>
          <a:xfrm>
            <a:off x="76200" y="990600"/>
            <a:ext cx="6446450" cy="2245182"/>
            <a:chOff x="76200" y="1219200"/>
            <a:chExt cx="6446450" cy="2245182"/>
          </a:xfrm>
        </p:grpSpPr>
        <p:sp>
          <p:nvSpPr>
            <p:cNvPr id="27" name="Rectangle 26"/>
            <p:cNvSpPr/>
            <p:nvPr/>
          </p:nvSpPr>
          <p:spPr>
            <a:xfrm>
              <a:off x="352216" y="1219200"/>
              <a:ext cx="2822107" cy="4001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sz="2000" b="1" i="1" dirty="0" smtClean="0">
                  <a:latin typeface="Comic Sans MS" charset="0"/>
                </a:rPr>
                <a:t>Monitor Ecosystems…</a:t>
              </a:r>
              <a:endParaRPr lang="en-US" sz="2000" b="1" i="1" dirty="0">
                <a:latin typeface="Comic Sans MS" charset="0"/>
              </a:endParaRPr>
            </a:p>
          </p:txBody>
        </p:sp>
        <p:sp>
          <p:nvSpPr>
            <p:cNvPr id="28" name="Text Box 10"/>
            <p:cNvSpPr txBox="1">
              <a:spLocks noChangeArrowheads="1"/>
            </p:cNvSpPr>
            <p:nvPr/>
          </p:nvSpPr>
          <p:spPr bwMode="auto">
            <a:xfrm>
              <a:off x="76200" y="1905000"/>
              <a:ext cx="3997684" cy="147732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 dirty="0" smtClean="0">
                  <a:latin typeface="Comic Sans MS" charset="0"/>
                </a:rPr>
                <a:t>Environment: Elkhorn coral</a:t>
              </a:r>
            </a:p>
            <a:p>
              <a:r>
                <a:rPr lang="en-US" b="1" dirty="0" smtClean="0">
                  <a:latin typeface="Comic Sans MS" charset="0"/>
                </a:rPr>
                <a:t>	- 90% decline in population</a:t>
              </a:r>
            </a:p>
            <a:p>
              <a:r>
                <a:rPr lang="en-US" b="1" dirty="0" smtClean="0">
                  <a:latin typeface="Comic Sans MS" charset="0"/>
                </a:rPr>
                <a:t>	- linked to </a:t>
              </a:r>
              <a:r>
                <a:rPr lang="en-US" i="1" dirty="0" err="1" smtClean="0"/>
                <a:t>Serratia</a:t>
              </a:r>
              <a:r>
                <a:rPr lang="en-US" i="1" dirty="0" smtClean="0"/>
                <a:t> </a:t>
              </a:r>
              <a:r>
                <a:rPr lang="en-US" i="1" dirty="0" err="1" smtClean="0"/>
                <a:t>marcescens</a:t>
              </a:r>
              <a:endParaRPr lang="en-US" i="1" dirty="0" smtClean="0"/>
            </a:p>
            <a:p>
              <a:r>
                <a:rPr lang="en-US" b="1" i="1" dirty="0" smtClean="0">
                  <a:latin typeface="Comic Sans MS" charset="0"/>
                </a:rPr>
                <a:t>	- gut bacteria</a:t>
              </a:r>
            </a:p>
            <a:p>
              <a:r>
                <a:rPr lang="en-US" b="1" i="1" dirty="0" smtClean="0">
                  <a:latin typeface="Comic Sans MS" charset="0"/>
                </a:rPr>
                <a:t>	- genetic fingerprint = human</a:t>
              </a:r>
              <a:endParaRPr lang="en-US" b="1" dirty="0">
                <a:latin typeface="Comic Sans MS" charset="0"/>
              </a:endParaRPr>
            </a:p>
          </p:txBody>
        </p:sp>
        <p:grpSp>
          <p:nvGrpSpPr>
            <p:cNvPr id="4" name="Group 38"/>
            <p:cNvGrpSpPr/>
            <p:nvPr/>
          </p:nvGrpSpPr>
          <p:grpSpPr>
            <a:xfrm>
              <a:off x="4343400" y="1543110"/>
              <a:ext cx="2179250" cy="1921272"/>
              <a:chOff x="352216" y="1688068"/>
              <a:chExt cx="2179250" cy="1921272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2216" y="2133600"/>
                <a:ext cx="2001520" cy="1475740"/>
              </a:xfrm>
              <a:prstGeom prst="rect">
                <a:avLst/>
              </a:prstGeom>
            </p:spPr>
          </p:pic>
          <p:cxnSp>
            <p:nvCxnSpPr>
              <p:cNvPr id="32" name="Straight Arrow Connector 31"/>
              <p:cNvCxnSpPr/>
              <p:nvPr/>
            </p:nvCxnSpPr>
            <p:spPr>
              <a:xfrm rot="10800000" flipV="1">
                <a:off x="1219201" y="2057400"/>
                <a:ext cx="685800" cy="533400"/>
              </a:xfrm>
              <a:prstGeom prst="straightConnector1">
                <a:avLst/>
              </a:prstGeom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/>
              <p:cNvSpPr/>
              <p:nvPr/>
            </p:nvSpPr>
            <p:spPr>
              <a:xfrm>
                <a:off x="1271874" y="1688068"/>
                <a:ext cx="12595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i="1" dirty="0" smtClean="0">
                    <a:latin typeface="Comic Sans MS" charset="0"/>
                  </a:rPr>
                  <a:t>white pox</a:t>
                </a:r>
              </a:p>
            </p:txBody>
          </p:sp>
        </p:grpSp>
      </p:grpSp>
      <p:grpSp>
        <p:nvGrpSpPr>
          <p:cNvPr id="5" name="Group 43"/>
          <p:cNvGrpSpPr/>
          <p:nvPr/>
        </p:nvGrpSpPr>
        <p:grpSpPr>
          <a:xfrm>
            <a:off x="76200" y="3906685"/>
            <a:ext cx="6707196" cy="2209800"/>
            <a:chOff x="76200" y="4038600"/>
            <a:chExt cx="6707196" cy="2209800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" y="4625975"/>
              <a:ext cx="2492375" cy="1622425"/>
            </a:xfrm>
            <a:prstGeom prst="rect">
              <a:avLst/>
            </a:prstGeom>
          </p:spPr>
        </p:pic>
        <p:sp>
          <p:nvSpPr>
            <p:cNvPr id="37" name="Text Box 10"/>
            <p:cNvSpPr txBox="1">
              <a:spLocks noChangeArrowheads="1"/>
            </p:cNvSpPr>
            <p:nvPr/>
          </p:nvSpPr>
          <p:spPr bwMode="auto">
            <a:xfrm>
              <a:off x="2979350" y="4698523"/>
              <a:ext cx="3804046" cy="147732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 dirty="0" smtClean="0">
                  <a:latin typeface="Comic Sans MS" charset="0"/>
                </a:rPr>
                <a:t>Agriculture: Lager beer (cold)</a:t>
              </a:r>
            </a:p>
            <a:p>
              <a:r>
                <a:rPr lang="en-US" b="1" dirty="0" smtClean="0">
                  <a:latin typeface="Comic Sans MS" charset="0"/>
                </a:rPr>
                <a:t>	- </a:t>
              </a:r>
              <a:r>
                <a:rPr lang="en-US" i="1" dirty="0" err="1" smtClean="0"/>
                <a:t>Saccharomyces</a:t>
              </a:r>
              <a:r>
                <a:rPr lang="en-US" i="1" dirty="0" smtClean="0"/>
                <a:t> </a:t>
              </a:r>
              <a:r>
                <a:rPr lang="en-US" i="1" dirty="0" err="1" smtClean="0"/>
                <a:t>carlsbergensis</a:t>
              </a:r>
              <a:endParaRPr lang="en-US" b="1" dirty="0" smtClean="0">
                <a:latin typeface="Comic Sans MS" charset="0"/>
              </a:endParaRPr>
            </a:p>
            <a:p>
              <a:r>
                <a:rPr lang="en-US" b="1" dirty="0" smtClean="0">
                  <a:latin typeface="Comic Sans MS" charset="0"/>
                </a:rPr>
                <a:t>	- </a:t>
              </a:r>
              <a:r>
                <a:rPr lang="en-US" b="1" dirty="0" err="1" smtClean="0">
                  <a:latin typeface="Comic Sans MS" charset="0"/>
                </a:rPr>
                <a:t>S.cerevisiae</a:t>
              </a:r>
              <a:r>
                <a:rPr lang="en-US" b="1" dirty="0" smtClean="0">
                  <a:latin typeface="Comic Sans MS" charset="0"/>
                </a:rPr>
                <a:t> – 37</a:t>
              </a:r>
              <a:r>
                <a:rPr lang="en-US" b="1" baseline="30000" dirty="0" smtClean="0">
                  <a:latin typeface="Comic Sans MS" charset="0"/>
                </a:rPr>
                <a:t>o</a:t>
              </a:r>
              <a:r>
                <a:rPr lang="en-US" b="1" dirty="0" smtClean="0">
                  <a:latin typeface="Comic Sans MS" charset="0"/>
                </a:rPr>
                <a:t>C </a:t>
              </a:r>
              <a:endParaRPr lang="en-US" i="1" dirty="0" smtClean="0"/>
            </a:p>
            <a:p>
              <a:r>
                <a:rPr lang="en-US" b="1" i="1" dirty="0" smtClean="0">
                  <a:latin typeface="Comic Sans MS" charset="0"/>
                </a:rPr>
                <a:t>	- yeast Patagonia oak trees</a:t>
              </a:r>
            </a:p>
            <a:p>
              <a:r>
                <a:rPr lang="en-US" b="1" i="1" dirty="0" smtClean="0">
                  <a:latin typeface="Comic Sans MS" charset="0"/>
                </a:rPr>
                <a:t>	- </a:t>
              </a:r>
              <a:r>
                <a:rPr lang="en-US" i="1" dirty="0" smtClean="0"/>
                <a:t>S. </a:t>
              </a:r>
              <a:r>
                <a:rPr lang="en-US" i="1" dirty="0" err="1" smtClean="0"/>
                <a:t>eubayanus</a:t>
              </a:r>
              <a:r>
                <a:rPr lang="en-US" i="1" dirty="0" smtClean="0"/>
                <a:t>!</a:t>
              </a:r>
              <a:endParaRPr lang="en-US" b="1" dirty="0">
                <a:latin typeface="Comic Sans MS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234796" y="4038600"/>
              <a:ext cx="3287854" cy="4001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sz="2000" b="1" i="1" dirty="0" smtClean="0">
                  <a:latin typeface="Comic Sans MS" charset="0"/>
                </a:rPr>
                <a:t>Understand food sources</a:t>
              </a:r>
              <a:endParaRPr lang="en-US" sz="2000" b="1" i="1" dirty="0">
                <a:latin typeface="Comic Sans MS" charset="0"/>
              </a:endParaRPr>
            </a:p>
          </p:txBody>
        </p:sp>
      </p:grpSp>
      <p:grpSp>
        <p:nvGrpSpPr>
          <p:cNvPr id="6" name="Group 44"/>
          <p:cNvGrpSpPr/>
          <p:nvPr/>
        </p:nvGrpSpPr>
        <p:grpSpPr>
          <a:xfrm>
            <a:off x="27940" y="6787388"/>
            <a:ext cx="6830060" cy="2204212"/>
            <a:chOff x="27940" y="6787388"/>
            <a:chExt cx="6830060" cy="2204212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5460" y="7320788"/>
              <a:ext cx="2542540" cy="1670812"/>
            </a:xfrm>
            <a:prstGeom prst="rect">
              <a:avLst/>
            </a:prstGeom>
          </p:spPr>
        </p:pic>
        <p:sp>
          <p:nvSpPr>
            <p:cNvPr id="40" name="Text Box 10"/>
            <p:cNvSpPr txBox="1">
              <a:spLocks noChangeArrowheads="1"/>
            </p:cNvSpPr>
            <p:nvPr/>
          </p:nvSpPr>
          <p:spPr bwMode="auto">
            <a:xfrm>
              <a:off x="27940" y="7317454"/>
              <a:ext cx="4163060" cy="147732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b="1" dirty="0" smtClean="0">
                  <a:latin typeface="Comic Sans MS" charset="0"/>
                </a:rPr>
                <a:t>Cholera Outbreak</a:t>
              </a:r>
            </a:p>
            <a:p>
              <a:r>
                <a:rPr lang="en-US" b="1" dirty="0" smtClean="0">
                  <a:latin typeface="Comic Sans MS" charset="0"/>
                </a:rPr>
                <a:t>	- Haiti earthquake</a:t>
              </a:r>
            </a:p>
            <a:p>
              <a:r>
                <a:rPr lang="en-US" b="1" dirty="0" smtClean="0">
                  <a:latin typeface="Comic Sans MS" charset="0"/>
                </a:rPr>
                <a:t>	- UN peacekeepers</a:t>
              </a:r>
            </a:p>
            <a:p>
              <a:r>
                <a:rPr lang="en-US" b="1" dirty="0" smtClean="0">
                  <a:latin typeface="Comic Sans MS" charset="0"/>
                </a:rPr>
                <a:t>	- poor sanitation (6000 dead)</a:t>
              </a:r>
              <a:endParaRPr lang="en-US" dirty="0" smtClean="0"/>
            </a:p>
            <a:p>
              <a:r>
                <a:rPr lang="en-US" b="1" dirty="0" smtClean="0">
                  <a:latin typeface="Comic Sans MS" charset="0"/>
                </a:rPr>
                <a:t>	- genome analysis=peacekeepers</a:t>
              </a:r>
            </a:p>
            <a:p>
              <a:endParaRPr lang="en-US" b="1" dirty="0">
                <a:latin typeface="Comic Sans MS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38200" y="6787388"/>
              <a:ext cx="1736949" cy="40011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sz="2000" b="1" i="1" dirty="0" smtClean="0">
                  <a:latin typeface="Comic Sans MS" charset="0"/>
                </a:rPr>
                <a:t>Epidemiology</a:t>
              </a:r>
              <a:endParaRPr lang="en-US" sz="2000" b="1" i="1" dirty="0">
                <a:latin typeface="Comic Sans MS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1354" y="961072"/>
            <a:ext cx="3049633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L="342900" indent="-342900"/>
            <a:r>
              <a:rPr lang="en-US" sz="2400" b="1" dirty="0" smtClean="0">
                <a:latin typeface="Comic Sans MS"/>
                <a:cs typeface="Comic Sans MS"/>
              </a:rPr>
              <a:t>What is a genome?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121354" y="92075"/>
            <a:ext cx="6734310" cy="669928"/>
            <a:chOff x="1521" y="30"/>
            <a:chExt cx="2940" cy="422"/>
          </a:xfrm>
        </p:grpSpPr>
        <p:sp>
          <p:nvSpPr>
            <p:cNvPr id="20" name="Rectangle 13"/>
            <p:cNvSpPr>
              <a:spLocks noChangeArrowheads="1"/>
            </p:cNvSpPr>
            <p:nvPr/>
          </p:nvSpPr>
          <p:spPr bwMode="auto">
            <a:xfrm>
              <a:off x="1521" y="30"/>
              <a:ext cx="948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sz="2000" i="1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Intro to </a:t>
              </a:r>
              <a:r>
                <a:rPr lang="en-US" sz="2000" i="1" dirty="0" smtClean="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Biology</a:t>
              </a:r>
              <a:endParaRPr lang="en-US" sz="2000" i="1" dirty="0"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endParaRPr>
            </a:p>
          </p:txBody>
        </p:sp>
        <p:sp>
          <p:nvSpPr>
            <p:cNvPr id="21" name="Rectangle 14"/>
            <p:cNvSpPr>
              <a:spLocks noChangeArrowheads="1"/>
            </p:cNvSpPr>
            <p:nvPr/>
          </p:nvSpPr>
          <p:spPr bwMode="auto">
            <a:xfrm>
              <a:off x="3838" y="30"/>
              <a:ext cx="623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b="1" i="1" dirty="0" smtClean="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Lect. 2 JD</a:t>
              </a:r>
              <a:endParaRPr lang="en-US" sz="1600" b="1" i="1" dirty="0"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endParaRPr>
            </a:p>
          </p:txBody>
        </p:sp>
        <p:sp>
          <p:nvSpPr>
            <p:cNvPr id="22" name="Rectangle 13"/>
            <p:cNvSpPr>
              <a:spLocks noChangeArrowheads="1"/>
            </p:cNvSpPr>
            <p:nvPr/>
          </p:nvSpPr>
          <p:spPr bwMode="auto">
            <a:xfrm>
              <a:off x="2666" y="202"/>
              <a:ext cx="56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sz="2000" b="1" i="1" dirty="0" smtClean="0">
                  <a:latin typeface="Comic Sans MS" charset="0"/>
                </a:rPr>
                <a:t>Genomics</a:t>
              </a:r>
              <a:endParaRPr lang="en-US" sz="2000" b="1" i="1" dirty="0">
                <a:latin typeface="Comic Sans MS" charset="0"/>
              </a:endParaRPr>
            </a:p>
          </p:txBody>
        </p:sp>
      </p:grpSp>
      <p:pic>
        <p:nvPicPr>
          <p:cNvPr id="17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6350" y="2838450"/>
            <a:ext cx="6827520" cy="4223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Line 12"/>
          <p:cNvSpPr>
            <a:spLocks noChangeShapeType="1"/>
          </p:cNvSpPr>
          <p:nvPr/>
        </p:nvSpPr>
        <p:spPr bwMode="auto">
          <a:xfrm flipH="1">
            <a:off x="6245225" y="4735513"/>
            <a:ext cx="141288" cy="1349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2700" dir="27000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TextBox 5"/>
          <p:cNvSpPr txBox="1">
            <a:spLocks noChangeArrowheads="1"/>
          </p:cNvSpPr>
          <p:nvPr/>
        </p:nvSpPr>
        <p:spPr bwMode="auto">
          <a:xfrm>
            <a:off x="366713" y="2819400"/>
            <a:ext cx="148431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Chromosome</a:t>
            </a:r>
          </a:p>
        </p:txBody>
      </p:sp>
      <p:grpSp>
        <p:nvGrpSpPr>
          <p:cNvPr id="3" name="Group 49"/>
          <p:cNvGrpSpPr/>
          <p:nvPr/>
        </p:nvGrpSpPr>
        <p:grpSpPr>
          <a:xfrm>
            <a:off x="1022351" y="3155950"/>
            <a:ext cx="1270474" cy="1511300"/>
            <a:chOff x="1022351" y="2317750"/>
            <a:chExt cx="1270474" cy="1511300"/>
          </a:xfrm>
        </p:grpSpPr>
        <p:sp>
          <p:nvSpPr>
            <p:cNvPr id="34" name="TextBox 5"/>
            <p:cNvSpPr txBox="1">
              <a:spLocks noChangeArrowheads="1"/>
            </p:cNvSpPr>
            <p:nvPr/>
          </p:nvSpPr>
          <p:spPr bwMode="auto">
            <a:xfrm>
              <a:off x="1022351" y="2317750"/>
              <a:ext cx="1270474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400" dirty="0" err="1"/>
                <a:t>Centromere</a:t>
              </a:r>
              <a:r>
                <a:rPr lang="en-US" sz="1400" dirty="0"/>
                <a:t> sequences</a:t>
              </a:r>
            </a:p>
          </p:txBody>
        </p:sp>
        <p:sp>
          <p:nvSpPr>
            <p:cNvPr id="35" name="TextBox 5"/>
            <p:cNvSpPr txBox="1">
              <a:spLocks noChangeArrowheads="1"/>
            </p:cNvSpPr>
            <p:nvPr/>
          </p:nvSpPr>
          <p:spPr bwMode="auto">
            <a:xfrm>
              <a:off x="1022351" y="3305175"/>
              <a:ext cx="1168400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400" dirty="0"/>
                <a:t>Telomere sequences</a:t>
              </a:r>
            </a:p>
          </p:txBody>
        </p:sp>
      </p:grpSp>
      <p:sp>
        <p:nvSpPr>
          <p:cNvPr id="37" name="TextBox 5"/>
          <p:cNvSpPr txBox="1">
            <a:spLocks noChangeArrowheads="1"/>
          </p:cNvSpPr>
          <p:nvPr/>
        </p:nvSpPr>
        <p:spPr bwMode="auto">
          <a:xfrm>
            <a:off x="2292826" y="3127375"/>
            <a:ext cx="11401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Regulatory</a:t>
            </a: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sequences</a:t>
            </a:r>
          </a:p>
        </p:txBody>
      </p:sp>
      <p:grpSp>
        <p:nvGrpSpPr>
          <p:cNvPr id="4" name="Group 50"/>
          <p:cNvGrpSpPr/>
          <p:nvPr/>
        </p:nvGrpSpPr>
        <p:grpSpPr>
          <a:xfrm>
            <a:off x="2358307" y="3686969"/>
            <a:ext cx="4499693" cy="764381"/>
            <a:chOff x="2358307" y="2848769"/>
            <a:chExt cx="4499693" cy="764381"/>
          </a:xfrm>
        </p:grpSpPr>
        <p:sp>
          <p:nvSpPr>
            <p:cNvPr id="38" name="TextBox 5"/>
            <p:cNvSpPr txBox="1">
              <a:spLocks noChangeArrowheads="1"/>
            </p:cNvSpPr>
            <p:nvPr/>
          </p:nvSpPr>
          <p:spPr bwMode="auto">
            <a:xfrm>
              <a:off x="2358307" y="3305175"/>
              <a:ext cx="77152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400" dirty="0"/>
                <a:t>mRNA</a:t>
              </a:r>
            </a:p>
          </p:txBody>
        </p:sp>
        <p:sp>
          <p:nvSpPr>
            <p:cNvPr id="40" name="TextBox 5"/>
            <p:cNvSpPr txBox="1">
              <a:spLocks noChangeArrowheads="1"/>
            </p:cNvSpPr>
            <p:nvPr/>
          </p:nvSpPr>
          <p:spPr bwMode="auto">
            <a:xfrm>
              <a:off x="3883025" y="2848769"/>
              <a:ext cx="2974975" cy="522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400" dirty="0"/>
                <a:t>Open reading frame</a:t>
              </a:r>
            </a:p>
            <a:p>
              <a:r>
                <a:rPr lang="en-US" sz="1400" dirty="0"/>
                <a:t>(protein-coding sequence: </a:t>
              </a:r>
              <a:r>
                <a:rPr lang="en-US" sz="1400" dirty="0" err="1"/>
                <a:t>exons</a:t>
              </a:r>
              <a:r>
                <a:rPr lang="en-US" sz="1400" dirty="0"/>
                <a:t>)</a:t>
              </a:r>
            </a:p>
          </p:txBody>
        </p:sp>
      </p:grpSp>
      <p:grpSp>
        <p:nvGrpSpPr>
          <p:cNvPr id="5" name="Group 51"/>
          <p:cNvGrpSpPr/>
          <p:nvPr/>
        </p:nvGrpSpPr>
        <p:grpSpPr>
          <a:xfrm>
            <a:off x="3432969" y="5265738"/>
            <a:ext cx="1567656" cy="1622425"/>
            <a:chOff x="3432969" y="4427538"/>
            <a:chExt cx="1567656" cy="1622425"/>
          </a:xfrm>
        </p:grpSpPr>
        <p:sp>
          <p:nvSpPr>
            <p:cNvPr id="43" name="TextBox 5"/>
            <p:cNvSpPr txBox="1">
              <a:spLocks noChangeArrowheads="1"/>
            </p:cNvSpPr>
            <p:nvPr/>
          </p:nvSpPr>
          <p:spPr bwMode="auto">
            <a:xfrm>
              <a:off x="3833813" y="4427538"/>
              <a:ext cx="1166812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400" dirty="0" err="1"/>
                <a:t>rRNA</a:t>
              </a:r>
              <a:r>
                <a:rPr lang="en-US" sz="1400" dirty="0"/>
                <a:t> genes</a:t>
              </a:r>
            </a:p>
          </p:txBody>
        </p:sp>
        <p:sp>
          <p:nvSpPr>
            <p:cNvPr id="44" name="TextBox 5"/>
            <p:cNvSpPr txBox="1">
              <a:spLocks noChangeArrowheads="1"/>
            </p:cNvSpPr>
            <p:nvPr/>
          </p:nvSpPr>
          <p:spPr bwMode="auto">
            <a:xfrm>
              <a:off x="3432969" y="5741988"/>
              <a:ext cx="646112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400" dirty="0" err="1"/>
                <a:t>tRNA</a:t>
              </a:r>
              <a:endParaRPr lang="en-US" sz="1400" dirty="0"/>
            </a:p>
          </p:txBody>
        </p:sp>
      </p:grpSp>
      <p:sp>
        <p:nvSpPr>
          <p:cNvPr id="46" name="TextBox 5"/>
          <p:cNvSpPr txBox="1">
            <a:spLocks noChangeArrowheads="1"/>
          </p:cNvSpPr>
          <p:nvPr/>
        </p:nvSpPr>
        <p:spPr bwMode="auto">
          <a:xfrm>
            <a:off x="5029200" y="5780086"/>
            <a:ext cx="13335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 err="1">
                <a:solidFill>
                  <a:srgbClr val="FF6FCF"/>
                </a:solidFill>
              </a:rPr>
              <a:t>Transposons</a:t>
            </a:r>
            <a:endParaRPr lang="en-US" sz="1400" dirty="0">
              <a:solidFill>
                <a:srgbClr val="FF6FCF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58127" y="1600200"/>
            <a:ext cx="5935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/>
            <a:r>
              <a:rPr lang="en-US" sz="2400" dirty="0" smtClean="0">
                <a:latin typeface="Comic Sans MS"/>
                <a:cs typeface="Comic Sans MS"/>
              </a:rPr>
              <a:t>Complete set of chromosomal sequences</a:t>
            </a:r>
          </a:p>
        </p:txBody>
      </p:sp>
      <p:sp>
        <p:nvSpPr>
          <p:cNvPr id="53" name="TextBox 5"/>
          <p:cNvSpPr txBox="1">
            <a:spLocks noChangeArrowheads="1"/>
          </p:cNvSpPr>
          <p:nvPr/>
        </p:nvSpPr>
        <p:spPr bwMode="auto">
          <a:xfrm>
            <a:off x="5638800" y="4963180"/>
            <a:ext cx="11049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b="1" dirty="0" smtClean="0">
                <a:solidFill>
                  <a:srgbClr val="0080FF"/>
                </a:solidFill>
              </a:rPr>
              <a:t>Repetitive elements</a:t>
            </a:r>
            <a:endParaRPr lang="en-US" sz="1400" b="1" dirty="0">
              <a:solidFill>
                <a:srgbClr val="0080FF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10527" y="2133600"/>
            <a:ext cx="35577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/>
            <a:r>
              <a:rPr lang="en-US" sz="2400" dirty="0" smtClean="0">
                <a:latin typeface="Comic Sans MS"/>
                <a:cs typeface="Comic Sans MS"/>
              </a:rPr>
              <a:t>• </a:t>
            </a:r>
            <a:r>
              <a:rPr lang="en-US" sz="2000" dirty="0" smtClean="0">
                <a:latin typeface="Comic Sans MS"/>
                <a:cs typeface="Comic Sans MS"/>
              </a:rPr>
              <a:t>organization of sequences: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6" grpId="0"/>
      <p:bldP spid="5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/>
          <a:srcRect l="16117" r="21490" b="7143"/>
          <a:stretch>
            <a:fillRect/>
          </a:stretch>
        </p:blipFill>
        <p:spPr bwMode="auto">
          <a:xfrm>
            <a:off x="1219200" y="838200"/>
            <a:ext cx="4246379" cy="4753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 Box 4"/>
          <p:cNvSpPr txBox="1">
            <a:spLocks noChangeAspect="1" noChangeArrowheads="1"/>
          </p:cNvSpPr>
          <p:nvPr/>
        </p:nvSpPr>
        <p:spPr bwMode="auto">
          <a:xfrm>
            <a:off x="3014649" y="1266030"/>
            <a:ext cx="62386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 pitchFamily="-106" charset="0"/>
              </a:rPr>
              <a:t>Gene</a:t>
            </a:r>
          </a:p>
        </p:txBody>
      </p:sp>
      <p:sp>
        <p:nvSpPr>
          <p:cNvPr id="20" name="Rectangle 7"/>
          <p:cNvSpPr>
            <a:spLocks noChangeAspect="1" noChangeArrowheads="1"/>
          </p:cNvSpPr>
          <p:nvPr/>
        </p:nvSpPr>
        <p:spPr bwMode="auto">
          <a:xfrm>
            <a:off x="2027224" y="4163218"/>
            <a:ext cx="121058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itchFamily="-106" charset="0"/>
              </a:rPr>
              <a:t>Polypeptide</a:t>
            </a:r>
          </a:p>
        </p:txBody>
      </p:sp>
      <p:sp>
        <p:nvSpPr>
          <p:cNvPr id="21" name="Rectangle 8"/>
          <p:cNvSpPr>
            <a:spLocks noChangeAspect="1" noChangeArrowheads="1"/>
          </p:cNvSpPr>
          <p:nvPr/>
        </p:nvSpPr>
        <p:spPr bwMode="auto">
          <a:xfrm>
            <a:off x="1525574" y="2715418"/>
            <a:ext cx="107586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itchFamily="-106" charset="0"/>
              </a:rPr>
              <a:t>Pre-mRNA</a:t>
            </a:r>
          </a:p>
        </p:txBody>
      </p:sp>
      <p:sp>
        <p:nvSpPr>
          <p:cNvPr id="22" name="Rectangle 9"/>
          <p:cNvSpPr>
            <a:spLocks noChangeAspect="1" noChangeArrowheads="1"/>
          </p:cNvSpPr>
          <p:nvPr/>
        </p:nvSpPr>
        <p:spPr bwMode="auto">
          <a:xfrm>
            <a:off x="2027224" y="3096418"/>
            <a:ext cx="72660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itchFamily="-106" charset="0"/>
              </a:rPr>
              <a:t>mRNA</a:t>
            </a:r>
          </a:p>
        </p:txBody>
      </p:sp>
      <p:sp>
        <p:nvSpPr>
          <p:cNvPr id="23" name="Rectangle 10"/>
          <p:cNvSpPr>
            <a:spLocks noChangeAspect="1" noChangeArrowheads="1"/>
          </p:cNvSpPr>
          <p:nvPr/>
        </p:nvSpPr>
        <p:spPr bwMode="auto">
          <a:xfrm>
            <a:off x="2138984" y="1836578"/>
            <a:ext cx="497840" cy="269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itchFamily="-106" charset="0"/>
              </a:rPr>
              <a:t>DNA</a:t>
            </a:r>
          </a:p>
        </p:txBody>
      </p:sp>
      <p:sp>
        <p:nvSpPr>
          <p:cNvPr id="24" name="Rectangle 11"/>
          <p:cNvSpPr>
            <a:spLocks noChangeAspect="1" noChangeArrowheads="1"/>
          </p:cNvSpPr>
          <p:nvPr/>
        </p:nvSpPr>
        <p:spPr bwMode="auto">
          <a:xfrm>
            <a:off x="3643299" y="4344193"/>
            <a:ext cx="970280" cy="293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Arial" pitchFamily="-106" charset="0"/>
              </a:rPr>
              <a:t>Ribosome</a:t>
            </a:r>
          </a:p>
        </p:txBody>
      </p:sp>
      <p:sp>
        <p:nvSpPr>
          <p:cNvPr id="26" name="Rectangle 13"/>
          <p:cNvSpPr>
            <a:spLocks noChangeAspect="1" noChangeArrowheads="1"/>
          </p:cNvSpPr>
          <p:nvPr/>
        </p:nvSpPr>
        <p:spPr bwMode="auto">
          <a:xfrm>
            <a:off x="3370249" y="2867818"/>
            <a:ext cx="1051560" cy="293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Arial" pitchFamily="-106" charset="0"/>
              </a:rPr>
              <a:t>Processing</a:t>
            </a:r>
          </a:p>
        </p:txBody>
      </p:sp>
      <p:sp>
        <p:nvSpPr>
          <p:cNvPr id="27" name="Rectangle 14"/>
          <p:cNvSpPr>
            <a:spLocks noChangeAspect="1" noChangeArrowheads="1"/>
          </p:cNvSpPr>
          <p:nvPr/>
        </p:nvSpPr>
        <p:spPr bwMode="auto">
          <a:xfrm>
            <a:off x="3370249" y="1888648"/>
            <a:ext cx="136297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Arial" pitchFamily="-106" charset="0"/>
              </a:rPr>
              <a:t>Transcription</a:t>
            </a:r>
          </a:p>
        </p:txBody>
      </p:sp>
      <p:sp>
        <p:nvSpPr>
          <p:cNvPr id="29" name="Rectangle 16"/>
          <p:cNvSpPr>
            <a:spLocks noChangeAspect="1" noChangeArrowheads="1"/>
          </p:cNvSpPr>
          <p:nvPr/>
        </p:nvSpPr>
        <p:spPr bwMode="auto">
          <a:xfrm>
            <a:off x="3370249" y="3637755"/>
            <a:ext cx="1051560" cy="293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Arial" pitchFamily="-106" charset="0"/>
              </a:rPr>
              <a:t>Translation</a:t>
            </a:r>
          </a:p>
        </p:txBody>
      </p:sp>
      <p:sp>
        <p:nvSpPr>
          <p:cNvPr id="30" name="Line 17"/>
          <p:cNvSpPr>
            <a:spLocks noChangeAspect="1" noChangeShapeType="1"/>
          </p:cNvSpPr>
          <p:nvPr/>
        </p:nvSpPr>
        <p:spPr bwMode="auto">
          <a:xfrm>
            <a:off x="3582974" y="4280693"/>
            <a:ext cx="118110" cy="12573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7961" dir="27000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18"/>
          <p:cNvSpPr>
            <a:spLocks noChangeAspect="1"/>
          </p:cNvSpPr>
          <p:nvPr/>
        </p:nvSpPr>
        <p:spPr bwMode="auto">
          <a:xfrm rot="5400000">
            <a:off x="3486772" y="954563"/>
            <a:ext cx="137160" cy="1271270"/>
          </a:xfrm>
          <a:prstGeom prst="leftBrace">
            <a:avLst>
              <a:gd name="adj1" fmla="val 77238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blurRad="63500" dist="17961" dir="2700000" algn="ctr" rotWithShape="0">
              <a:schemeClr val="bg1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2209800" y="5308937"/>
            <a:ext cx="2469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latin typeface="Comic Sans MS"/>
                <a:cs typeface="Comic Sans MS"/>
              </a:rPr>
              <a:t>What is genomics:</a:t>
            </a:r>
          </a:p>
        </p:txBody>
      </p:sp>
      <p:sp>
        <p:nvSpPr>
          <p:cNvPr id="35" name="Rectangle 25"/>
          <p:cNvSpPr>
            <a:spLocks noChangeArrowheads="1"/>
          </p:cNvSpPr>
          <p:nvPr/>
        </p:nvSpPr>
        <p:spPr bwMode="auto">
          <a:xfrm>
            <a:off x="698939" y="7412836"/>
            <a:ext cx="5778061" cy="11977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Comic Sans MS"/>
                <a:cs typeface="Comic Sans MS"/>
              </a:rPr>
              <a:t>Why?	a. genetic/molecular studies of gene </a:t>
            </a:r>
            <a:r>
              <a:rPr lang="en-US" b="1" dirty="0" err="1">
                <a:latin typeface="Comic Sans MS"/>
                <a:cs typeface="Comic Sans MS"/>
              </a:rPr>
              <a:t>fxn</a:t>
            </a:r>
            <a:r>
              <a:rPr lang="en-US" b="1" dirty="0">
                <a:latin typeface="Comic Sans MS"/>
                <a:cs typeface="Comic Sans MS"/>
              </a:rPr>
              <a:t>.</a:t>
            </a:r>
          </a:p>
          <a:p>
            <a:r>
              <a:rPr lang="en-US" b="1" dirty="0">
                <a:latin typeface="Comic Sans MS"/>
                <a:cs typeface="Comic Sans MS"/>
              </a:rPr>
              <a:t> </a:t>
            </a:r>
            <a:r>
              <a:rPr lang="en-US" b="1" dirty="0" smtClean="0">
                <a:latin typeface="Comic Sans MS"/>
                <a:cs typeface="Comic Sans MS"/>
              </a:rPr>
              <a:t>		</a:t>
            </a:r>
            <a:r>
              <a:rPr lang="en-US" b="1" dirty="0" err="1" smtClean="0">
                <a:latin typeface="Comic Sans MS"/>
                <a:cs typeface="Comic Sans MS"/>
              </a:rPr>
              <a:t>b</a:t>
            </a:r>
            <a:r>
              <a:rPr lang="en-US" b="1" dirty="0">
                <a:latin typeface="Comic Sans MS"/>
                <a:cs typeface="Comic Sans MS"/>
              </a:rPr>
              <a:t>. blueprint for species</a:t>
            </a:r>
          </a:p>
          <a:p>
            <a:r>
              <a:rPr lang="en-US" b="1" dirty="0">
                <a:latin typeface="Comic Sans MS"/>
                <a:cs typeface="Comic Sans MS"/>
              </a:rPr>
              <a:t>  </a:t>
            </a:r>
            <a:r>
              <a:rPr lang="en-US" b="1" dirty="0" smtClean="0">
                <a:latin typeface="Comic Sans MS"/>
                <a:cs typeface="Comic Sans MS"/>
              </a:rPr>
              <a:t>		</a:t>
            </a:r>
            <a:r>
              <a:rPr lang="en-US" b="1" dirty="0" err="1" smtClean="0">
                <a:latin typeface="Comic Sans MS"/>
                <a:cs typeface="Comic Sans MS"/>
              </a:rPr>
              <a:t>c</a:t>
            </a:r>
            <a:r>
              <a:rPr lang="en-US" b="1" dirty="0">
                <a:latin typeface="Comic Sans MS"/>
                <a:cs typeface="Comic Sans MS"/>
              </a:rPr>
              <a:t>. genome organization/evolution</a:t>
            </a:r>
          </a:p>
          <a:p>
            <a:r>
              <a:rPr lang="en-US" b="1" dirty="0">
                <a:latin typeface="Comic Sans MS"/>
                <a:cs typeface="Comic Sans MS"/>
              </a:rPr>
              <a:t>  </a:t>
            </a:r>
            <a:r>
              <a:rPr lang="en-US" b="1" dirty="0" smtClean="0">
                <a:latin typeface="Comic Sans MS"/>
                <a:cs typeface="Comic Sans MS"/>
              </a:rPr>
              <a:t>		</a:t>
            </a:r>
            <a:r>
              <a:rPr lang="en-US" b="1" dirty="0" err="1" smtClean="0">
                <a:latin typeface="Comic Sans MS"/>
                <a:cs typeface="Comic Sans MS"/>
              </a:rPr>
              <a:t>d</a:t>
            </a:r>
            <a:r>
              <a:rPr lang="en-US" b="1" dirty="0">
                <a:latin typeface="Comic Sans MS"/>
                <a:cs typeface="Comic Sans MS"/>
              </a:rPr>
              <a:t>. therapeutic &amp; diagnostic</a:t>
            </a:r>
          </a:p>
        </p:txBody>
      </p:sp>
      <p:sp>
        <p:nvSpPr>
          <p:cNvPr id="36" name="Rectangle 28"/>
          <p:cNvSpPr>
            <a:spLocks noChangeArrowheads="1"/>
          </p:cNvSpPr>
          <p:nvPr/>
        </p:nvSpPr>
        <p:spPr bwMode="auto">
          <a:xfrm>
            <a:off x="176232" y="5715000"/>
            <a:ext cx="1533818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 u="sng" dirty="0" smtClean="0">
                <a:latin typeface="Comic Sans MS"/>
                <a:cs typeface="Comic Sans MS"/>
              </a:rPr>
              <a:t>Comparative</a:t>
            </a:r>
            <a:endParaRPr lang="en-US" b="1" dirty="0" smtClean="0">
              <a:latin typeface="Comic Sans MS"/>
              <a:cs typeface="Comic Sans MS"/>
            </a:endParaRPr>
          </a:p>
          <a:p>
            <a:r>
              <a:rPr lang="en-US" b="1" dirty="0">
                <a:latin typeface="Comic Sans MS"/>
                <a:cs typeface="Comic Sans MS"/>
              </a:rPr>
              <a:t>-</a:t>
            </a:r>
            <a:r>
              <a:rPr lang="en-US" b="1" dirty="0" smtClean="0">
                <a:latin typeface="Comic Sans MS"/>
                <a:cs typeface="Comic Sans MS"/>
              </a:rPr>
              <a:t>  </a:t>
            </a:r>
          </a:p>
          <a:p>
            <a:r>
              <a:rPr lang="en-US" b="1" dirty="0">
                <a:latin typeface="Comic Sans MS"/>
                <a:cs typeface="Comic Sans MS"/>
              </a:rPr>
              <a:t>-</a:t>
            </a:r>
            <a:r>
              <a:rPr lang="en-US" b="1" dirty="0" smtClean="0">
                <a:latin typeface="Comic Sans MS"/>
                <a:cs typeface="Comic Sans MS"/>
              </a:rPr>
              <a:t>  </a:t>
            </a:r>
          </a:p>
          <a:p>
            <a:pPr>
              <a:buFontTx/>
              <a:buChar char="-"/>
            </a:pPr>
            <a:r>
              <a:rPr lang="en-US" b="1" dirty="0" smtClean="0">
                <a:latin typeface="Comic Sans MS"/>
                <a:cs typeface="Comic Sans MS"/>
              </a:rPr>
              <a:t>  </a:t>
            </a:r>
          </a:p>
          <a:p>
            <a:pPr>
              <a:buFontTx/>
              <a:buChar char="-"/>
            </a:pPr>
            <a:r>
              <a:rPr lang="en-US" b="1" dirty="0" smtClean="0">
                <a:latin typeface="Comic Sans MS"/>
                <a:cs typeface="Comic Sans MS"/>
              </a:rPr>
              <a:t> 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37" name="Rectangle 29"/>
          <p:cNvSpPr>
            <a:spLocks noChangeArrowheads="1"/>
          </p:cNvSpPr>
          <p:nvPr/>
        </p:nvSpPr>
        <p:spPr bwMode="auto">
          <a:xfrm>
            <a:off x="4566403" y="5803364"/>
            <a:ext cx="1391464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 u="sng" dirty="0" smtClean="0">
                <a:latin typeface="Comic Sans MS"/>
                <a:cs typeface="Comic Sans MS"/>
              </a:rPr>
              <a:t>Functional</a:t>
            </a:r>
            <a:r>
              <a:rPr lang="en-US" b="1" u="sng" dirty="0">
                <a:latin typeface="Comic Sans MS"/>
                <a:cs typeface="Comic Sans MS"/>
              </a:rPr>
              <a:t>:</a:t>
            </a:r>
            <a:r>
              <a:rPr lang="en-US" b="1" dirty="0">
                <a:latin typeface="Comic Sans MS"/>
                <a:cs typeface="Comic Sans MS"/>
              </a:rPr>
              <a:t> </a:t>
            </a:r>
          </a:p>
          <a:p>
            <a:r>
              <a:rPr lang="en-US" b="1" dirty="0">
                <a:latin typeface="Comic Sans MS"/>
                <a:cs typeface="Comic Sans MS"/>
              </a:rPr>
              <a:t> -</a:t>
            </a:r>
            <a:r>
              <a:rPr lang="en-US" b="1" dirty="0" smtClean="0">
                <a:latin typeface="Comic Sans MS"/>
                <a:cs typeface="Comic Sans MS"/>
              </a:rPr>
              <a:t>  </a:t>
            </a:r>
          </a:p>
          <a:p>
            <a:r>
              <a:rPr lang="en-US" b="1" dirty="0">
                <a:latin typeface="Comic Sans MS"/>
                <a:cs typeface="Comic Sans MS"/>
              </a:rPr>
              <a:t> -</a:t>
            </a:r>
            <a:r>
              <a:rPr lang="en-US" b="1" dirty="0" smtClean="0">
                <a:latin typeface="Comic Sans MS"/>
                <a:cs typeface="Comic Sans MS"/>
              </a:rPr>
              <a:t> 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5276463" y="159003"/>
            <a:ext cx="1048137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Lect.15 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752087" y="136525"/>
            <a:ext cx="2227263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Intro to Biotech</a:t>
            </a:r>
            <a:endParaRPr lang="en-US" b="1" i="1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pitchFamily="-106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126029" y="376535"/>
            <a:ext cx="15221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latin typeface="Comic Sans MS"/>
                <a:cs typeface="Comic Sans MS"/>
              </a:rPr>
              <a:t>Genomics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p" autoUpdateAnimBg="0"/>
      <p:bldP spid="36" grpId="0" build="p" autoUpdateAnimBg="0"/>
      <p:bldP spid="37" grpId="0" build="p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01447" y="856834"/>
            <a:ext cx="2046554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/>
            <a:r>
              <a:rPr lang="en-US" sz="1600" b="1" dirty="0" smtClean="0">
                <a:latin typeface="Comic Sans MS"/>
                <a:cs typeface="Comic Sans MS"/>
              </a:rPr>
              <a:t>Genome sequencing</a:t>
            </a:r>
            <a:endParaRPr lang="en-US" sz="1600" dirty="0" smtClean="0">
              <a:latin typeface="Times New Roman" pitchFamily="-106" charset="0"/>
            </a:endParaRPr>
          </a:p>
          <a:p>
            <a:endParaRPr lang="en-US" sz="1600" dirty="0" smtClean="0">
              <a:latin typeface="Comic Sans MS"/>
              <a:cs typeface="Comic Sans MS"/>
            </a:endParaRPr>
          </a:p>
        </p:txBody>
      </p:sp>
      <p:pic>
        <p:nvPicPr>
          <p:cNvPr id="10" name="Picture 4" descr="Life8e-Fig-17-22-0RL"/>
          <p:cNvPicPr>
            <a:picLocks noChangeAspect="1" noChangeArrowheads="1"/>
          </p:cNvPicPr>
          <p:nvPr/>
        </p:nvPicPr>
        <p:blipFill>
          <a:blip r:embed="rId3"/>
          <a:srcRect b="5714"/>
          <a:stretch>
            <a:fillRect/>
          </a:stretch>
        </p:blipFill>
        <p:spPr bwMode="auto">
          <a:xfrm>
            <a:off x="336690" y="3276600"/>
            <a:ext cx="5957011" cy="4224522"/>
          </a:xfrm>
          <a:prstGeom prst="rect">
            <a:avLst/>
          </a:prstGeom>
          <a:noFill/>
        </p:spPr>
      </p:pic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201447" y="1441610"/>
            <a:ext cx="2421924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i="1" u="sng" dirty="0" smtClean="0">
                <a:latin typeface="Times New Roman" pitchFamily="-112" charset="0"/>
              </a:rPr>
              <a:t>Hierarchical/directed</a:t>
            </a:r>
            <a:endParaRPr lang="en-US" sz="2000" dirty="0">
              <a:latin typeface="Times New Roman" pitchFamily="-112" charset="0"/>
            </a:endParaRPr>
          </a:p>
          <a:p>
            <a:r>
              <a:rPr lang="en-US" sz="2000" dirty="0">
                <a:latin typeface="Times New Roman" pitchFamily="-112" charset="0"/>
              </a:rPr>
              <a:t>      a. </a:t>
            </a:r>
            <a:r>
              <a:rPr lang="en-US" sz="2000" dirty="0" err="1">
                <a:latin typeface="Times New Roman" pitchFamily="-112" charset="0"/>
              </a:rPr>
              <a:t>contigs</a:t>
            </a:r>
            <a:endParaRPr lang="en-US" sz="2000" dirty="0">
              <a:latin typeface="Times New Roman" pitchFamily="-112" charset="0"/>
            </a:endParaRPr>
          </a:p>
          <a:p>
            <a:r>
              <a:rPr lang="en-US" sz="2000" dirty="0">
                <a:latin typeface="Times New Roman" pitchFamily="-112" charset="0"/>
              </a:rPr>
              <a:t>      </a:t>
            </a:r>
            <a:r>
              <a:rPr lang="en-US" sz="2000" dirty="0" err="1">
                <a:latin typeface="Times New Roman" pitchFamily="-112" charset="0"/>
              </a:rPr>
              <a:t>b</a:t>
            </a:r>
            <a:r>
              <a:rPr lang="en-US" sz="2000" dirty="0">
                <a:latin typeface="Times New Roman" pitchFamily="-112" charset="0"/>
              </a:rPr>
              <a:t>. STS/EST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3871777" y="1422737"/>
            <a:ext cx="2596726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i="1" u="sng" dirty="0" smtClean="0">
                <a:latin typeface="Times New Roman" pitchFamily="-112" charset="0"/>
              </a:rPr>
              <a:t>Whole genome shotgun</a:t>
            </a:r>
            <a:endParaRPr lang="en-US" sz="2000" dirty="0" smtClean="0">
              <a:latin typeface="Times New Roman" pitchFamily="-112" charset="0"/>
            </a:endParaRPr>
          </a:p>
          <a:p>
            <a:r>
              <a:rPr lang="en-US" sz="2000" dirty="0">
                <a:latin typeface="Times New Roman" pitchFamily="-112" charset="0"/>
              </a:rPr>
              <a:t>      a.</a:t>
            </a:r>
            <a:r>
              <a:rPr lang="en-US" sz="2000" dirty="0" smtClean="0">
                <a:latin typeface="Times New Roman" pitchFamily="-112" charset="0"/>
              </a:rPr>
              <a:t> digest/clone</a:t>
            </a:r>
          </a:p>
          <a:p>
            <a:r>
              <a:rPr lang="en-US" sz="2000" dirty="0">
                <a:latin typeface="Times New Roman" pitchFamily="-112" charset="0"/>
              </a:rPr>
              <a:t>      </a:t>
            </a:r>
            <a:r>
              <a:rPr lang="en-US" sz="2000" dirty="0" err="1">
                <a:latin typeface="Times New Roman" pitchFamily="-112" charset="0"/>
              </a:rPr>
              <a:t>b</a:t>
            </a:r>
            <a:r>
              <a:rPr lang="en-US" sz="2000" dirty="0">
                <a:latin typeface="Times New Roman" pitchFamily="-112" charset="0"/>
              </a:rPr>
              <a:t>.</a:t>
            </a:r>
            <a:r>
              <a:rPr lang="en-US" sz="2000" dirty="0" smtClean="0">
                <a:latin typeface="Times New Roman" pitchFamily="-112" charset="0"/>
              </a:rPr>
              <a:t> sequence</a:t>
            </a:r>
            <a:endParaRPr lang="en-US" sz="2000" dirty="0">
              <a:latin typeface="Times New Roman" pitchFamily="-112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752087" y="136525"/>
            <a:ext cx="5572513" cy="901729"/>
            <a:chOff x="752087" y="136525"/>
            <a:chExt cx="5572513" cy="901729"/>
          </a:xfrm>
        </p:grpSpPr>
        <p:sp>
          <p:nvSpPr>
            <p:cNvPr id="16" name="Rectangle 11"/>
            <p:cNvSpPr>
              <a:spLocks noChangeArrowheads="1"/>
            </p:cNvSpPr>
            <p:nvPr/>
          </p:nvSpPr>
          <p:spPr bwMode="auto">
            <a:xfrm>
              <a:off x="5276463" y="159003"/>
              <a:ext cx="1048137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i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pitchFamily="-106" charset="0"/>
                </a:rPr>
                <a:t>Lect.15 </a:t>
              </a:r>
              <a:endParaRPr 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endParaRP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752087" y="136525"/>
              <a:ext cx="2227263" cy="3968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i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pitchFamily="-106" charset="0"/>
                </a:rPr>
                <a:t>Intro to Biotech</a:t>
              </a:r>
              <a:endParaRPr 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895600" y="576589"/>
              <a:ext cx="152217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i="1" dirty="0" smtClean="0">
                  <a:latin typeface="Comic Sans MS"/>
                  <a:cs typeface="Comic Sans MS"/>
                </a:rPr>
                <a:t>Genomics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01447" y="856834"/>
            <a:ext cx="20465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sz="1600" b="1" dirty="0" smtClean="0">
                <a:latin typeface="Comic Sans MS"/>
                <a:cs typeface="Comic Sans MS"/>
              </a:rPr>
              <a:t>Genome sequencing</a:t>
            </a:r>
            <a:endParaRPr lang="en-US" sz="1600" dirty="0" smtClean="0">
              <a:latin typeface="Times New Roman" pitchFamily="-106" charset="0"/>
            </a:endParaRPr>
          </a:p>
          <a:p>
            <a:endParaRPr lang="en-US" sz="1600" dirty="0" smtClean="0">
              <a:latin typeface="Comic Sans MS"/>
              <a:cs typeface="Comic Sans MS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201447" y="1195388"/>
            <a:ext cx="2596726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i="1" u="sng" dirty="0" smtClean="0">
                <a:latin typeface="Times New Roman" pitchFamily="-112" charset="0"/>
              </a:rPr>
              <a:t>Whole genome shotgun</a:t>
            </a:r>
            <a:endParaRPr lang="en-US" sz="2000" dirty="0" smtClean="0">
              <a:latin typeface="Times New Roman" pitchFamily="-112" charset="0"/>
            </a:endParaRPr>
          </a:p>
          <a:p>
            <a:r>
              <a:rPr lang="en-US" sz="2000" dirty="0">
                <a:latin typeface="Times New Roman" pitchFamily="-112" charset="0"/>
              </a:rPr>
              <a:t>      a.</a:t>
            </a:r>
            <a:r>
              <a:rPr lang="en-US" sz="2000" dirty="0" smtClean="0">
                <a:latin typeface="Times New Roman" pitchFamily="-112" charset="0"/>
              </a:rPr>
              <a:t> digest/clone</a:t>
            </a:r>
          </a:p>
          <a:p>
            <a:r>
              <a:rPr lang="en-US" sz="2000" dirty="0">
                <a:latin typeface="Times New Roman" pitchFamily="-112" charset="0"/>
              </a:rPr>
              <a:t>      </a:t>
            </a:r>
            <a:r>
              <a:rPr lang="en-US" sz="2000" dirty="0" err="1">
                <a:latin typeface="Times New Roman" pitchFamily="-112" charset="0"/>
              </a:rPr>
              <a:t>b</a:t>
            </a:r>
            <a:r>
              <a:rPr lang="en-US" sz="2000" dirty="0">
                <a:latin typeface="Times New Roman" pitchFamily="-112" charset="0"/>
              </a:rPr>
              <a:t>.</a:t>
            </a:r>
            <a:r>
              <a:rPr lang="en-US" sz="2000" dirty="0" smtClean="0">
                <a:latin typeface="Times New Roman" pitchFamily="-112" charset="0"/>
              </a:rPr>
              <a:t> sequence</a:t>
            </a:r>
            <a:endParaRPr lang="en-US" sz="2000" dirty="0">
              <a:latin typeface="Times New Roman" pitchFamily="-112" charset="0"/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752087" y="136525"/>
            <a:ext cx="5572513" cy="901729"/>
            <a:chOff x="752087" y="136525"/>
            <a:chExt cx="5572513" cy="901729"/>
          </a:xfrm>
        </p:grpSpPr>
        <p:sp>
          <p:nvSpPr>
            <p:cNvPr id="16" name="Rectangle 11"/>
            <p:cNvSpPr>
              <a:spLocks noChangeArrowheads="1"/>
            </p:cNvSpPr>
            <p:nvPr/>
          </p:nvSpPr>
          <p:spPr bwMode="auto">
            <a:xfrm>
              <a:off x="5276463" y="159003"/>
              <a:ext cx="1048137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i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pitchFamily="-106" charset="0"/>
                </a:rPr>
                <a:t>Lect.15 </a:t>
              </a:r>
              <a:endParaRPr 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endParaRP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752087" y="136525"/>
              <a:ext cx="2227263" cy="3968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i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pitchFamily="-106" charset="0"/>
                </a:rPr>
                <a:t>Intro to Biotech</a:t>
              </a:r>
              <a:endParaRPr 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895600" y="576589"/>
              <a:ext cx="152217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i="1" dirty="0" smtClean="0">
                  <a:latin typeface="Comic Sans MS"/>
                  <a:cs typeface="Comic Sans MS"/>
                </a:rPr>
                <a:t>Genomics</a:t>
              </a:r>
            </a:p>
          </p:txBody>
        </p:sp>
      </p:grpSp>
      <p:pic>
        <p:nvPicPr>
          <p:cNvPr id="15" name="Picture 4" descr="Life9e-Fig-17-03-0R"/>
          <p:cNvPicPr preferRelativeResize="0">
            <a:picLocks noChangeAspect="1" noChangeArrowheads="1"/>
          </p:cNvPicPr>
          <p:nvPr/>
        </p:nvPicPr>
        <p:blipFill>
          <a:blip r:embed="rId3"/>
          <a:srcRect l="19286" r="19286" b="4390"/>
          <a:stretch>
            <a:fillRect/>
          </a:stretch>
        </p:blipFill>
        <p:spPr bwMode="auto">
          <a:xfrm>
            <a:off x="931162" y="2542725"/>
            <a:ext cx="5392837" cy="614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2590800" y="1777424"/>
            <a:ext cx="4059827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sz="1600" b="1" u="sng" dirty="0" smtClean="0">
                <a:latin typeface="Apple Casual"/>
                <a:cs typeface="Apple Casual"/>
              </a:rPr>
              <a:t>Novel Sequencing Technologies</a:t>
            </a:r>
          </a:p>
          <a:p>
            <a:pPr marL="342900" indent="-342900"/>
            <a:r>
              <a:rPr lang="en-US" sz="1600" b="1" dirty="0" smtClean="0">
                <a:latin typeface="Apple Casual"/>
                <a:cs typeface="Apple Casual"/>
              </a:rPr>
              <a:t>Interface of Engineering, Physics, Biology</a:t>
            </a:r>
            <a:endParaRPr lang="en-US" sz="1600" dirty="0" smtClean="0">
              <a:latin typeface="Apple Casual"/>
              <a:cs typeface="Apple Casual"/>
            </a:endParaRPr>
          </a:p>
          <a:p>
            <a:endParaRPr lang="en-US" sz="1600" dirty="0" smtClean="0">
              <a:latin typeface="Apple Casual"/>
              <a:cs typeface="Apple Casu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227590" y="853588"/>
            <a:ext cx="2791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Apple Casual"/>
                <a:cs typeface="Apple Casual"/>
              </a:rPr>
              <a:t>Eukaryotes</a:t>
            </a:r>
            <a:r>
              <a:rPr lang="en-US" dirty="0" smtClean="0">
                <a:latin typeface="Apple Casual"/>
                <a:cs typeface="Apple Casual"/>
              </a:rPr>
              <a:t> &gt; 311 (5000) </a:t>
            </a:r>
            <a:endParaRPr lang="en-US" dirty="0">
              <a:latin typeface="Apple Casual"/>
              <a:cs typeface="Apple Casual"/>
            </a:endParaRPr>
          </a:p>
        </p:txBody>
      </p:sp>
      <p:pic>
        <p:nvPicPr>
          <p:cNvPr id="37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1406469"/>
            <a:ext cx="843686" cy="1031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121354" y="92075"/>
            <a:ext cx="6356364" cy="669928"/>
            <a:chOff x="1521" y="30"/>
            <a:chExt cx="2775" cy="422"/>
          </a:xfrm>
        </p:grpSpPr>
        <p:sp>
          <p:nvSpPr>
            <p:cNvPr id="35" name="Rectangle 13"/>
            <p:cNvSpPr>
              <a:spLocks noChangeArrowheads="1"/>
            </p:cNvSpPr>
            <p:nvPr/>
          </p:nvSpPr>
          <p:spPr bwMode="auto">
            <a:xfrm>
              <a:off x="1521" y="30"/>
              <a:ext cx="972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sz="2000" i="1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Intro to </a:t>
              </a:r>
              <a:r>
                <a:rPr lang="en-US" sz="2000" i="1" dirty="0" smtClean="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Biotech</a:t>
              </a:r>
              <a:endParaRPr lang="en-US" sz="2000" i="1" dirty="0"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endParaRPr>
            </a:p>
          </p:txBody>
        </p:sp>
        <p:sp>
          <p:nvSpPr>
            <p:cNvPr id="39" name="Rectangle 14"/>
            <p:cNvSpPr>
              <a:spLocks noChangeArrowheads="1"/>
            </p:cNvSpPr>
            <p:nvPr/>
          </p:nvSpPr>
          <p:spPr bwMode="auto">
            <a:xfrm>
              <a:off x="3838" y="30"/>
              <a:ext cx="458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b="1" i="1" dirty="0" smtClean="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Lect.15</a:t>
              </a:r>
              <a:endParaRPr lang="en-US" sz="1600" b="1" i="1" dirty="0"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endParaRPr>
            </a:p>
          </p:txBody>
        </p:sp>
        <p:sp>
          <p:nvSpPr>
            <p:cNvPr id="40" name="Rectangle 13"/>
            <p:cNvSpPr>
              <a:spLocks noChangeArrowheads="1"/>
            </p:cNvSpPr>
            <p:nvPr/>
          </p:nvSpPr>
          <p:spPr bwMode="auto">
            <a:xfrm>
              <a:off x="2666" y="202"/>
              <a:ext cx="56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sz="2000" b="1" i="1" dirty="0" smtClean="0">
                  <a:latin typeface="Comic Sans MS" charset="0"/>
                </a:rPr>
                <a:t>Genomics</a:t>
              </a:r>
              <a:endParaRPr lang="en-US" sz="2000" b="1" i="1" dirty="0">
                <a:latin typeface="Comic Sans MS" charset="0"/>
              </a:endParaRPr>
            </a:p>
          </p:txBody>
        </p:sp>
      </p:grpSp>
      <p:grpSp>
        <p:nvGrpSpPr>
          <p:cNvPr id="3" name="Group 44"/>
          <p:cNvGrpSpPr/>
          <p:nvPr/>
        </p:nvGrpSpPr>
        <p:grpSpPr>
          <a:xfrm>
            <a:off x="499372" y="7707868"/>
            <a:ext cx="1612316" cy="1223407"/>
            <a:chOff x="499372" y="7707868"/>
            <a:chExt cx="1612316" cy="1223407"/>
          </a:xfrm>
        </p:grpSpPr>
        <p:pic>
          <p:nvPicPr>
            <p:cNvPr id="25" name="Picture 2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08338" y="8001000"/>
              <a:ext cx="1403350" cy="930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TextBox 27"/>
            <p:cNvSpPr txBox="1"/>
            <p:nvPr/>
          </p:nvSpPr>
          <p:spPr>
            <a:xfrm>
              <a:off x="499372" y="7707868"/>
              <a:ext cx="8111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Apple Casual"/>
                  <a:cs typeface="Apple Casual"/>
                </a:rPr>
                <a:t>Yeast</a:t>
              </a:r>
              <a:r>
                <a:rPr lang="en-US" dirty="0" smtClean="0">
                  <a:latin typeface="Apple Casual"/>
                  <a:cs typeface="Apple Casual"/>
                </a:rPr>
                <a:t> </a:t>
              </a:r>
              <a:endParaRPr lang="en-US" dirty="0">
                <a:latin typeface="Apple Casual"/>
                <a:cs typeface="Apple Casual"/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789873" y="8561943"/>
            <a:ext cx="816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</a:rPr>
              <a:t>6,200</a:t>
            </a:r>
            <a:endParaRPr lang="en-US" i="1" dirty="0">
              <a:solidFill>
                <a:schemeClr val="bg1"/>
              </a:solidFill>
            </a:endParaRPr>
          </a:p>
        </p:txBody>
      </p:sp>
      <p:grpSp>
        <p:nvGrpSpPr>
          <p:cNvPr id="4" name="Group 46"/>
          <p:cNvGrpSpPr/>
          <p:nvPr/>
        </p:nvGrpSpPr>
        <p:grpSpPr>
          <a:xfrm>
            <a:off x="3319516" y="883993"/>
            <a:ext cx="3451110" cy="1933883"/>
            <a:chOff x="3319516" y="883993"/>
            <a:chExt cx="3451110" cy="1933883"/>
          </a:xfrm>
        </p:grpSpPr>
        <p:sp>
          <p:nvSpPr>
            <p:cNvPr id="18" name="TextBox 17"/>
            <p:cNvSpPr txBox="1"/>
            <p:nvPr/>
          </p:nvSpPr>
          <p:spPr>
            <a:xfrm>
              <a:off x="3319516" y="883993"/>
              <a:ext cx="3451110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i="1" dirty="0" smtClean="0">
                  <a:latin typeface="Apple Casual"/>
                  <a:cs typeface="Apple Casual"/>
                </a:rPr>
                <a:t>Plants</a:t>
              </a:r>
              <a:r>
                <a:rPr lang="en-US" dirty="0" smtClean="0">
                  <a:latin typeface="Apple Casual"/>
                  <a:cs typeface="Apple Casual"/>
                </a:rPr>
                <a:t> </a:t>
              </a:r>
            </a:p>
            <a:p>
              <a:pPr algn="ctr"/>
              <a:r>
                <a:rPr lang="en-US" dirty="0" smtClean="0">
                  <a:latin typeface="Apple Casual"/>
                  <a:cs typeface="Apple Casual"/>
                </a:rPr>
                <a:t>(</a:t>
              </a:r>
              <a:r>
                <a:rPr lang="en-US" sz="1600" dirty="0" smtClean="0">
                  <a:latin typeface="Apple Casual"/>
                  <a:cs typeface="Apple Casual"/>
                </a:rPr>
                <a:t>soybean, grapes, corn, rice, barley, </a:t>
              </a:r>
            </a:p>
            <a:p>
              <a:pPr algn="ctr"/>
              <a:r>
                <a:rPr lang="en-US" sz="1600" dirty="0" smtClean="0">
                  <a:latin typeface="Apple Casual"/>
                  <a:cs typeface="Apple Casual"/>
                </a:rPr>
                <a:t>tomato, </a:t>
              </a:r>
              <a:r>
                <a:rPr lang="en-US" sz="1600" dirty="0" err="1" smtClean="0">
                  <a:latin typeface="Apple Casual"/>
                  <a:cs typeface="Apple Casual"/>
                </a:rPr>
                <a:t>banana,Papaya</a:t>
              </a:r>
              <a:r>
                <a:rPr lang="en-US" sz="1600" dirty="0" smtClean="0">
                  <a:latin typeface="Apple Casual"/>
                  <a:cs typeface="Apple Casual"/>
                </a:rPr>
                <a:t>, apple)</a:t>
              </a:r>
              <a:endParaRPr lang="en-US" sz="1600" dirty="0">
                <a:latin typeface="Apple Casual"/>
                <a:cs typeface="Apple Casual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9000" y="1905000"/>
              <a:ext cx="1219200" cy="912876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84932" y="1980565"/>
              <a:ext cx="1143000" cy="762000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4984932" y="2373233"/>
              <a:ext cx="945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solidFill>
                    <a:schemeClr val="bg1"/>
                  </a:solidFill>
                </a:rPr>
                <a:t>42,653</a:t>
              </a:r>
              <a:endParaRPr lang="en-US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62"/>
          <p:cNvGrpSpPr/>
          <p:nvPr/>
        </p:nvGrpSpPr>
        <p:grpSpPr>
          <a:xfrm>
            <a:off x="242538" y="2776784"/>
            <a:ext cx="2213680" cy="4683196"/>
            <a:chOff x="242538" y="2776784"/>
            <a:chExt cx="2213680" cy="4683196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8200" y="5791200"/>
              <a:ext cx="1234440" cy="1668780"/>
            </a:xfrm>
            <a:prstGeom prst="rect">
              <a:avLst/>
            </a:prstGeom>
          </p:spPr>
        </p:pic>
        <p:grpSp>
          <p:nvGrpSpPr>
            <p:cNvPr id="6" name="Group 45"/>
            <p:cNvGrpSpPr/>
            <p:nvPr/>
          </p:nvGrpSpPr>
          <p:grpSpPr>
            <a:xfrm>
              <a:off x="242538" y="2776784"/>
              <a:ext cx="2213680" cy="2633416"/>
              <a:chOff x="242538" y="2776784"/>
              <a:chExt cx="2213680" cy="2633416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708338" y="2776784"/>
                <a:ext cx="10954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 smtClean="0">
                    <a:latin typeface="Apple Casual"/>
                    <a:cs typeface="Apple Casual"/>
                  </a:rPr>
                  <a:t>Animals</a:t>
                </a:r>
                <a:r>
                  <a:rPr lang="en-US" dirty="0" smtClean="0">
                    <a:latin typeface="Apple Casual"/>
                    <a:cs typeface="Apple Casual"/>
                  </a:rPr>
                  <a:t> </a:t>
                </a:r>
                <a:endParaRPr lang="en-US" dirty="0">
                  <a:latin typeface="Apple Casual"/>
                  <a:cs typeface="Apple Casual"/>
                </a:endParaRPr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06588" y="4099560"/>
                <a:ext cx="849630" cy="1310640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06695" y="3221027"/>
                <a:ext cx="786130" cy="789940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7388" y="3309759"/>
                <a:ext cx="868680" cy="1154430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2538" y="4572000"/>
                <a:ext cx="1143000" cy="824865"/>
              </a:xfrm>
              <a:prstGeom prst="rect">
                <a:avLst/>
              </a:prstGeom>
            </p:spPr>
          </p:pic>
          <p:sp>
            <p:nvSpPr>
              <p:cNvPr id="41" name="TextBox 40"/>
              <p:cNvSpPr txBox="1"/>
              <p:nvPr/>
            </p:nvSpPr>
            <p:spPr>
              <a:xfrm>
                <a:off x="365379" y="5040868"/>
                <a:ext cx="9450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>
                    <a:solidFill>
                      <a:schemeClr val="bg1"/>
                    </a:solidFill>
                  </a:rPr>
                  <a:t>28,000</a:t>
                </a:r>
                <a:endParaRPr lang="en-US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447800" y="3212068"/>
                <a:ext cx="9450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>
                    <a:solidFill>
                      <a:srgbClr val="FFFF00"/>
                    </a:solidFill>
                  </a:rPr>
                  <a:t>18,500</a:t>
                </a:r>
                <a:endParaRPr lang="en-US" i="1" dirty="0">
                  <a:solidFill>
                    <a:srgbClr val="FFFF00"/>
                  </a:solidFill>
                </a:endParaRPr>
              </a:p>
            </p:txBody>
          </p:sp>
        </p:grpSp>
      </p:grpSp>
      <p:grpSp>
        <p:nvGrpSpPr>
          <p:cNvPr id="7" name="Group 47"/>
          <p:cNvGrpSpPr/>
          <p:nvPr/>
        </p:nvGrpSpPr>
        <p:grpSpPr>
          <a:xfrm>
            <a:off x="3285878" y="3059902"/>
            <a:ext cx="3764350" cy="2893318"/>
            <a:chOff x="2904878" y="3355082"/>
            <a:chExt cx="3764350" cy="2893318"/>
          </a:xfrm>
        </p:grpSpPr>
        <p:sp>
          <p:nvSpPr>
            <p:cNvPr id="17" name="TextBox 16"/>
            <p:cNvSpPr txBox="1"/>
            <p:nvPr/>
          </p:nvSpPr>
          <p:spPr>
            <a:xfrm>
              <a:off x="3269385" y="3355082"/>
              <a:ext cx="28070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Apple Casual"/>
                  <a:cs typeface="Apple Casual"/>
                </a:rPr>
                <a:t>Bacteria </a:t>
              </a:r>
              <a:r>
                <a:rPr lang="en-US" dirty="0" smtClean="0">
                  <a:latin typeface="Apple Casual"/>
                  <a:cs typeface="Apple Casual"/>
                </a:rPr>
                <a:t>&gt; 6829 (17,000)</a:t>
              </a:r>
            </a:p>
          </p:txBody>
        </p:sp>
        <p:sp>
          <p:nvSpPr>
            <p:cNvPr id="26" name="Text Box 40"/>
            <p:cNvSpPr txBox="1">
              <a:spLocks noChangeArrowheads="1"/>
            </p:cNvSpPr>
            <p:nvPr/>
          </p:nvSpPr>
          <p:spPr bwMode="auto">
            <a:xfrm>
              <a:off x="2904878" y="3698400"/>
              <a:ext cx="3764350" cy="83099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buFontTx/>
                <a:buChar char="-"/>
              </a:pPr>
              <a:r>
                <a:rPr lang="en-US" sz="1600" dirty="0" smtClean="0">
                  <a:latin typeface="Apple Casual"/>
                  <a:cs typeface="Apple Casual"/>
                </a:rPr>
                <a:t> 1</a:t>
              </a:r>
              <a:r>
                <a:rPr lang="en-US" sz="1600" baseline="30000" dirty="0" smtClean="0">
                  <a:latin typeface="Apple Casual"/>
                  <a:cs typeface="Apple Casual"/>
                </a:rPr>
                <a:t>st</a:t>
              </a:r>
              <a:r>
                <a:rPr lang="en-US" sz="1600" dirty="0" smtClean="0">
                  <a:latin typeface="Apple Casual"/>
                  <a:cs typeface="Apple Casual"/>
                </a:rPr>
                <a:t> H. influenza (1.8 </a:t>
              </a:r>
              <a:r>
                <a:rPr lang="en-US" sz="1600" dirty="0" err="1" smtClean="0">
                  <a:latin typeface="Apple Casual"/>
                  <a:cs typeface="Apple Casual"/>
                </a:rPr>
                <a:t>x</a:t>
              </a:r>
              <a:r>
                <a:rPr lang="en-US" sz="1600" dirty="0" smtClean="0">
                  <a:latin typeface="Apple Casual"/>
                  <a:cs typeface="Apple Casual"/>
                </a:rPr>
                <a:t> 10</a:t>
              </a:r>
              <a:r>
                <a:rPr lang="en-US" sz="1600" baseline="30000" dirty="0" smtClean="0">
                  <a:latin typeface="Apple Casual"/>
                  <a:cs typeface="Apple Casual"/>
                </a:rPr>
                <a:t>6</a:t>
              </a:r>
              <a:r>
                <a:rPr lang="en-US" sz="1600" dirty="0" smtClean="0">
                  <a:latin typeface="Apple Casual"/>
                  <a:cs typeface="Apple Casual"/>
                </a:rPr>
                <a:t> </a:t>
              </a:r>
              <a:r>
                <a:rPr lang="en-US" sz="1600" dirty="0" err="1" smtClean="0">
                  <a:latin typeface="Apple Casual"/>
                  <a:cs typeface="Apple Casual"/>
                </a:rPr>
                <a:t>bp</a:t>
              </a:r>
              <a:r>
                <a:rPr lang="en-US" sz="1600" dirty="0" smtClean="0">
                  <a:latin typeface="Apple Casual"/>
                  <a:cs typeface="Apple Casual"/>
                </a:rPr>
                <a:t>)</a:t>
              </a:r>
            </a:p>
            <a:p>
              <a:pPr>
                <a:buFontTx/>
                <a:buChar char="-"/>
              </a:pPr>
              <a:r>
                <a:rPr lang="en-US" sz="1600" dirty="0" smtClean="0">
                  <a:latin typeface="Apple Casual"/>
                  <a:cs typeface="Apple Casual"/>
                </a:rPr>
                <a:t>~1743 genes</a:t>
              </a:r>
            </a:p>
            <a:p>
              <a:r>
                <a:rPr lang="en-US" sz="1600" dirty="0" smtClean="0">
                  <a:latin typeface="Apple Casual"/>
                  <a:cs typeface="Apple Casual"/>
                </a:rPr>
                <a:t>- 1007 genes functional data (737??) 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195062" y="5663624"/>
              <a:ext cx="293287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 smtClean="0">
                  <a:latin typeface="Apple Casual"/>
                  <a:cs typeface="Apple Casual"/>
                </a:rPr>
                <a:t>(anthrax, tuberculosis, strep, helicobacter pylori)  </a:t>
              </a:r>
              <a:endParaRPr lang="en-US" sz="1600" dirty="0">
                <a:latin typeface="Apple Casual"/>
                <a:cs typeface="Apple Casual"/>
              </a:endParaRPr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691272" y="4537948"/>
              <a:ext cx="1737360" cy="1005840"/>
            </a:xfrm>
            <a:prstGeom prst="rect">
              <a:avLst/>
            </a:prstGeom>
          </p:spPr>
        </p:pic>
      </p:grpSp>
      <p:pic>
        <p:nvPicPr>
          <p:cNvPr id="44" name="Picture 3" descr="&#10;Venter.jpg                                                     008F9B69Macintosh HD                   BC93CBFC: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482600" y="1295400"/>
            <a:ext cx="812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Group 49"/>
          <p:cNvGrpSpPr/>
          <p:nvPr/>
        </p:nvGrpSpPr>
        <p:grpSpPr>
          <a:xfrm>
            <a:off x="3352800" y="6198394"/>
            <a:ext cx="3393177" cy="1955006"/>
            <a:chOff x="2951611" y="6846094"/>
            <a:chExt cx="3393177" cy="1955006"/>
          </a:xfrm>
        </p:grpSpPr>
        <p:sp>
          <p:nvSpPr>
            <p:cNvPr id="16" name="TextBox 15"/>
            <p:cNvSpPr txBox="1"/>
            <p:nvPr/>
          </p:nvSpPr>
          <p:spPr>
            <a:xfrm>
              <a:off x="2951611" y="6846094"/>
              <a:ext cx="339317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i="1" dirty="0" smtClean="0">
                  <a:latin typeface="Apple Casual"/>
                  <a:cs typeface="Apple Casual"/>
                </a:rPr>
                <a:t>Viruses</a:t>
              </a:r>
              <a:r>
                <a:rPr lang="en-US" dirty="0" smtClean="0">
                  <a:latin typeface="Apple Casual"/>
                  <a:cs typeface="Apple Casual"/>
                </a:rPr>
                <a:t> &gt; 2510 </a:t>
              </a:r>
            </a:p>
            <a:p>
              <a:pPr algn="ctr"/>
              <a:r>
                <a:rPr lang="en-US" sz="1600" dirty="0" smtClean="0">
                  <a:latin typeface="Apple Casual"/>
                  <a:cs typeface="Apple Casual"/>
                </a:rPr>
                <a:t>(HIV, Hepatitis, Influenza, Smallpox</a:t>
              </a:r>
            </a:p>
            <a:p>
              <a:pPr algn="ctr"/>
              <a:r>
                <a:rPr lang="en-US" sz="1600" dirty="0" smtClean="0">
                  <a:latin typeface="Apple Casual"/>
                  <a:cs typeface="Apple Casual"/>
                </a:rPr>
                <a:t>Ebola)</a:t>
              </a:r>
              <a:endParaRPr lang="en-US" sz="1600" dirty="0">
                <a:latin typeface="Apple Casual"/>
                <a:cs typeface="Apple Casual"/>
              </a:endParaRPr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395017" y="7848600"/>
              <a:ext cx="589915" cy="952500"/>
            </a:xfrm>
            <a:prstGeom prst="rect">
              <a:avLst/>
            </a:prstGeom>
          </p:spPr>
        </p:pic>
      </p:grpSp>
      <p:grpSp>
        <p:nvGrpSpPr>
          <p:cNvPr id="9" name="Group 59"/>
          <p:cNvGrpSpPr/>
          <p:nvPr/>
        </p:nvGrpSpPr>
        <p:grpSpPr>
          <a:xfrm>
            <a:off x="2900697" y="7060168"/>
            <a:ext cx="1171575" cy="1855232"/>
            <a:chOff x="2900697" y="7060168"/>
            <a:chExt cx="1171575" cy="1855232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929272" y="8001000"/>
              <a:ext cx="1143000" cy="857250"/>
            </a:xfrm>
            <a:prstGeom prst="rect">
              <a:avLst/>
            </a:prstGeom>
          </p:spPr>
        </p:pic>
        <p:sp>
          <p:nvSpPr>
            <p:cNvPr id="56" name="Rectangle 55"/>
            <p:cNvSpPr/>
            <p:nvPr/>
          </p:nvSpPr>
          <p:spPr>
            <a:xfrm>
              <a:off x="2929272" y="8546068"/>
              <a:ext cx="9321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schemeClr val="bg1"/>
                  </a:solidFill>
                </a:rPr>
                <a:t>150Gb</a:t>
              </a:r>
              <a:endParaRPr lang="en-US" i="1" dirty="0">
                <a:solidFill>
                  <a:schemeClr val="bg1"/>
                </a:solidFill>
              </a:endParaRPr>
            </a:p>
          </p:txBody>
        </p: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900697" y="7060168"/>
              <a:ext cx="1171575" cy="878205"/>
            </a:xfrm>
            <a:prstGeom prst="rect">
              <a:avLst/>
            </a:prstGeom>
          </p:spPr>
        </p:pic>
        <p:sp>
          <p:nvSpPr>
            <p:cNvPr id="59" name="Rectangle 58"/>
            <p:cNvSpPr/>
            <p:nvPr/>
          </p:nvSpPr>
          <p:spPr>
            <a:xfrm>
              <a:off x="2900697" y="7523202"/>
              <a:ext cx="9321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schemeClr val="bg1"/>
                  </a:solidFill>
                </a:rPr>
                <a:t>133Gb</a:t>
              </a:r>
              <a:endParaRPr lang="en-US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2" name="Rectangle 61"/>
          <p:cNvSpPr/>
          <p:nvPr/>
        </p:nvSpPr>
        <p:spPr>
          <a:xfrm>
            <a:off x="426507" y="2221468"/>
            <a:ext cx="945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</a:rPr>
              <a:t>20,000</a:t>
            </a:r>
            <a:endParaRPr lang="en-US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219824" y="779403"/>
            <a:ext cx="24695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latin typeface="Comic Sans MS"/>
                <a:cs typeface="Comic Sans MS"/>
              </a:rPr>
              <a:t>What is genomics:</a:t>
            </a:r>
          </a:p>
          <a:p>
            <a:r>
              <a:rPr lang="en-US" sz="2000" dirty="0" smtClean="0">
                <a:latin typeface="Comic Sans MS"/>
                <a:cs typeface="Comic Sans MS"/>
              </a:rPr>
              <a:t>	- comparative</a:t>
            </a:r>
          </a:p>
          <a:p>
            <a:r>
              <a:rPr lang="en-US" sz="2000" dirty="0" smtClean="0">
                <a:latin typeface="Comic Sans MS"/>
                <a:cs typeface="Comic Sans MS"/>
              </a:rPr>
              <a:t>	- functional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52087" y="76200"/>
            <a:ext cx="5572513" cy="782340"/>
            <a:chOff x="752087" y="136525"/>
            <a:chExt cx="5572513" cy="782340"/>
          </a:xfrm>
        </p:grpSpPr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5276463" y="159003"/>
              <a:ext cx="1048137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i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pitchFamily="-106" charset="0"/>
                </a:rPr>
                <a:t>Lect.15 </a:t>
              </a:r>
              <a:endParaRPr 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752087" y="136525"/>
              <a:ext cx="2227263" cy="3968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i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pitchFamily="-106" charset="0"/>
                </a:rPr>
                <a:t>Intro to Biotech</a:t>
              </a:r>
              <a:endParaRPr 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126029" y="457200"/>
              <a:ext cx="152217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i="1" dirty="0" smtClean="0">
                  <a:latin typeface="Comic Sans MS"/>
                  <a:cs typeface="Comic Sans MS"/>
                </a:rPr>
                <a:t>Genomics</a:t>
              </a:r>
            </a:p>
          </p:txBody>
        </p:sp>
      </p:grpSp>
      <p:sp>
        <p:nvSpPr>
          <p:cNvPr id="8" name="Rectangle 28"/>
          <p:cNvSpPr>
            <a:spLocks noChangeArrowheads="1"/>
          </p:cNvSpPr>
          <p:nvPr/>
        </p:nvSpPr>
        <p:spPr bwMode="auto">
          <a:xfrm>
            <a:off x="228600" y="1981200"/>
            <a:ext cx="2980303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 u="sng" dirty="0" smtClean="0">
                <a:latin typeface="Comic Sans MS"/>
                <a:cs typeface="Comic Sans MS"/>
              </a:rPr>
              <a:t>Comparative</a:t>
            </a:r>
            <a:endParaRPr lang="en-US" b="1" dirty="0" smtClean="0">
              <a:latin typeface="Comic Sans MS"/>
              <a:cs typeface="Comic Sans MS"/>
            </a:endParaRPr>
          </a:p>
          <a:p>
            <a:r>
              <a:rPr lang="en-US" b="1" dirty="0">
                <a:latin typeface="Comic Sans MS"/>
                <a:cs typeface="Comic Sans MS"/>
              </a:rPr>
              <a:t>- organize physical map</a:t>
            </a:r>
          </a:p>
          <a:p>
            <a:r>
              <a:rPr lang="en-US" b="1" dirty="0">
                <a:latin typeface="Comic Sans MS"/>
                <a:cs typeface="Comic Sans MS"/>
              </a:rPr>
              <a:t>- sequence</a:t>
            </a:r>
            <a:endParaRPr lang="en-US" b="1" dirty="0" smtClean="0">
              <a:latin typeface="Comic Sans MS"/>
              <a:cs typeface="Comic Sans MS"/>
            </a:endParaRPr>
          </a:p>
          <a:p>
            <a:pPr>
              <a:buFontTx/>
              <a:buChar char="-"/>
            </a:pPr>
            <a:r>
              <a:rPr lang="en-US" b="1" dirty="0" smtClean="0">
                <a:latin typeface="Comic Sans MS"/>
                <a:cs typeface="Comic Sans MS"/>
              </a:rPr>
              <a:t> identify </a:t>
            </a:r>
            <a:r>
              <a:rPr lang="en-US" b="1" dirty="0">
                <a:latin typeface="Comic Sans MS"/>
                <a:cs typeface="Comic Sans MS"/>
              </a:rPr>
              <a:t>all </a:t>
            </a:r>
            <a:r>
              <a:rPr lang="en-US" b="1" dirty="0" err="1" smtClean="0">
                <a:latin typeface="Comic Sans MS"/>
                <a:cs typeface="Comic Sans MS"/>
              </a:rPr>
              <a:t>ORFs</a:t>
            </a:r>
            <a:endParaRPr lang="en-US" b="1" dirty="0" smtClean="0">
              <a:latin typeface="Comic Sans MS"/>
              <a:cs typeface="Comic Sans MS"/>
            </a:endParaRPr>
          </a:p>
          <a:p>
            <a:pPr>
              <a:buFontTx/>
              <a:buChar char="-"/>
            </a:pPr>
            <a:r>
              <a:rPr lang="en-US" b="1" dirty="0" smtClean="0">
                <a:latin typeface="Comic Sans MS"/>
                <a:cs typeface="Comic Sans MS"/>
              </a:rPr>
              <a:t> compare across species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10" name="Rectangle 29"/>
          <p:cNvSpPr>
            <a:spLocks noChangeArrowheads="1"/>
          </p:cNvSpPr>
          <p:nvPr/>
        </p:nvSpPr>
        <p:spPr bwMode="auto">
          <a:xfrm>
            <a:off x="4580776" y="2069564"/>
            <a:ext cx="2062997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 u="sng" dirty="0" smtClean="0">
                <a:latin typeface="Comic Sans MS"/>
                <a:cs typeface="Comic Sans MS"/>
              </a:rPr>
              <a:t>Functional</a:t>
            </a:r>
            <a:r>
              <a:rPr lang="en-US" b="1" u="sng" dirty="0">
                <a:latin typeface="Comic Sans MS"/>
                <a:cs typeface="Comic Sans MS"/>
              </a:rPr>
              <a:t>:</a:t>
            </a:r>
            <a:r>
              <a:rPr lang="en-US" b="1" dirty="0">
                <a:latin typeface="Comic Sans MS"/>
                <a:cs typeface="Comic Sans MS"/>
              </a:rPr>
              <a:t> </a:t>
            </a:r>
          </a:p>
          <a:p>
            <a:r>
              <a:rPr lang="en-US" b="1" dirty="0">
                <a:latin typeface="Comic Sans MS"/>
                <a:cs typeface="Comic Sans MS"/>
              </a:rPr>
              <a:t> - </a:t>
            </a:r>
            <a:r>
              <a:rPr lang="en-US" b="1" dirty="0" err="1">
                <a:latin typeface="Comic Sans MS"/>
                <a:cs typeface="Comic Sans MS"/>
              </a:rPr>
              <a:t>transcriptome</a:t>
            </a:r>
            <a:endParaRPr lang="en-US" b="1" dirty="0">
              <a:latin typeface="Comic Sans MS"/>
              <a:cs typeface="Comic Sans MS"/>
            </a:endParaRPr>
          </a:p>
          <a:p>
            <a:r>
              <a:rPr lang="en-US" b="1" dirty="0">
                <a:latin typeface="Comic Sans MS"/>
                <a:cs typeface="Comic Sans MS"/>
              </a:rPr>
              <a:t> - proteome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54000" y="3787170"/>
            <a:ext cx="6375400" cy="5134580"/>
            <a:chOff x="254000" y="3787170"/>
            <a:chExt cx="6375400" cy="51345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000" y="4641850"/>
              <a:ext cx="6375400" cy="42799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1981200" y="3787170"/>
              <a:ext cx="35814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smtClean="0">
                  <a:latin typeface="Apple Casual"/>
                  <a:cs typeface="Apple Casual"/>
                </a:rPr>
                <a:t>What can this tell us?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utoUpdateAnimBg="0"/>
      <p:bldP spid="10" grpId="0" build="p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152400" y="1219200"/>
            <a:ext cx="4840477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r>
              <a:rPr lang="en-US" i="1" dirty="0">
                <a:latin typeface="Apple Casual"/>
                <a:cs typeface="Apple Casual"/>
              </a:rPr>
              <a:t>Genomics</a:t>
            </a:r>
            <a:r>
              <a:rPr lang="en-US" i="1" dirty="0" smtClean="0">
                <a:latin typeface="Apple Casual"/>
                <a:cs typeface="Apple Casual"/>
              </a:rPr>
              <a:t> – Bioinformatics (Genome </a:t>
            </a:r>
            <a:r>
              <a:rPr lang="en-US" i="1" dirty="0" err="1" smtClean="0">
                <a:latin typeface="Apple Casual"/>
                <a:cs typeface="Apple Casual"/>
              </a:rPr>
              <a:t>Wowser</a:t>
            </a:r>
            <a:r>
              <a:rPr lang="en-US" i="1" dirty="0" smtClean="0">
                <a:latin typeface="Apple Casual"/>
                <a:cs typeface="Apple Casual"/>
              </a:rPr>
              <a:t>)</a:t>
            </a:r>
            <a:endParaRPr lang="en-US" i="1" dirty="0">
              <a:latin typeface="Apple Casual"/>
              <a:cs typeface="Apple Casual"/>
            </a:endParaRPr>
          </a:p>
        </p:txBody>
      </p:sp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254000" y="1620837"/>
            <a:ext cx="5461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pple Casual"/>
                <a:cs typeface="Apple Casual"/>
              </a:rPr>
              <a:t>Analyze: informational content</a:t>
            </a:r>
          </a:p>
          <a:p>
            <a:r>
              <a:rPr lang="en-US" dirty="0">
                <a:latin typeface="Apple Casual"/>
                <a:cs typeface="Apple Casual"/>
              </a:rPr>
              <a:t>	- genes: </a:t>
            </a:r>
          </a:p>
          <a:p>
            <a:r>
              <a:rPr lang="en-US" dirty="0">
                <a:latin typeface="Apple Casual"/>
                <a:cs typeface="Apple Casual"/>
              </a:rPr>
              <a:t>		a.</a:t>
            </a:r>
            <a:r>
              <a:rPr lang="en-US" dirty="0" smtClean="0">
                <a:latin typeface="Apple Casual"/>
                <a:cs typeface="Apple Casual"/>
              </a:rPr>
              <a:t>  </a:t>
            </a:r>
          </a:p>
          <a:p>
            <a:r>
              <a:rPr lang="en-US" dirty="0">
                <a:latin typeface="Apple Casual"/>
                <a:cs typeface="Apple Casual"/>
              </a:rPr>
              <a:t>		</a:t>
            </a:r>
            <a:r>
              <a:rPr lang="en-US" dirty="0" err="1">
                <a:latin typeface="Apple Casual"/>
                <a:cs typeface="Apple Casual"/>
              </a:rPr>
              <a:t>b</a:t>
            </a:r>
            <a:r>
              <a:rPr lang="en-US" dirty="0">
                <a:latin typeface="Apple Casual"/>
                <a:cs typeface="Apple Casual"/>
              </a:rPr>
              <a:t>.</a:t>
            </a:r>
            <a:r>
              <a:rPr lang="en-US" dirty="0" smtClean="0">
                <a:latin typeface="Apple Casual"/>
                <a:cs typeface="Apple Casual"/>
              </a:rPr>
              <a:t>  </a:t>
            </a:r>
          </a:p>
          <a:p>
            <a:r>
              <a:rPr lang="en-US" dirty="0">
                <a:latin typeface="Apple Casual"/>
                <a:cs typeface="Apple Casual"/>
              </a:rPr>
              <a:t>	- </a:t>
            </a:r>
            <a:r>
              <a:rPr lang="en-US" dirty="0" err="1">
                <a:latin typeface="Apple Casual"/>
                <a:cs typeface="Apple Casual"/>
              </a:rPr>
              <a:t>noncoding</a:t>
            </a:r>
            <a:endParaRPr lang="en-US" sz="2000" dirty="0">
              <a:latin typeface="Apple Casual"/>
              <a:cs typeface="Apple Casual"/>
            </a:endParaRPr>
          </a:p>
        </p:txBody>
      </p:sp>
      <p:grpSp>
        <p:nvGrpSpPr>
          <p:cNvPr id="2" name="Group 10"/>
          <p:cNvGrpSpPr/>
          <p:nvPr/>
        </p:nvGrpSpPr>
        <p:grpSpPr>
          <a:xfrm>
            <a:off x="752087" y="136525"/>
            <a:ext cx="5572513" cy="625475"/>
            <a:chOff x="752087" y="136525"/>
            <a:chExt cx="5572513" cy="625475"/>
          </a:xfrm>
        </p:grpSpPr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5276463" y="159003"/>
              <a:ext cx="1048137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i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pitchFamily="-106" charset="0"/>
                </a:rPr>
                <a:t>Lect.15</a:t>
              </a:r>
              <a:endParaRPr 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752087" y="136525"/>
              <a:ext cx="2227263" cy="3968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i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pitchFamily="-106" charset="0"/>
                </a:rPr>
                <a:t>Intro to Biotech</a:t>
              </a:r>
              <a:endParaRPr 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354629" y="300335"/>
              <a:ext cx="152217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i="1" dirty="0" smtClean="0">
                  <a:latin typeface="Comic Sans MS"/>
                  <a:cs typeface="Comic Sans MS"/>
                </a:rPr>
                <a:t>Genomics</a:t>
              </a:r>
            </a:p>
          </p:txBody>
        </p:sp>
      </p:grpSp>
      <p:sp>
        <p:nvSpPr>
          <p:cNvPr id="15" name="Rectangle 28"/>
          <p:cNvSpPr>
            <a:spLocks noChangeArrowheads="1"/>
          </p:cNvSpPr>
          <p:nvPr/>
        </p:nvSpPr>
        <p:spPr bwMode="auto">
          <a:xfrm>
            <a:off x="28096" y="762000"/>
            <a:ext cx="66775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 dirty="0" smtClean="0">
                <a:latin typeface="Comic Sans MS"/>
                <a:cs typeface="Comic Sans MS"/>
              </a:rPr>
              <a:t>Genome sequences overview – What do genomes look like?</a:t>
            </a:r>
          </a:p>
        </p:txBody>
      </p:sp>
      <p:pic>
        <p:nvPicPr>
          <p:cNvPr id="10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296" y="3276600"/>
            <a:ext cx="6775704" cy="5190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8" grpId="0" build="p" autoUpdateAnimBg="0"/>
      <p:bldP spid="23558" grpId="1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&#10;F12_02.JPG                                                     00002432Macintosh HD                   ABA78158:"/>
          <p:cNvPicPr>
            <a:picLocks noChangeAspect="1" noChangeArrowheads="1"/>
          </p:cNvPicPr>
          <p:nvPr/>
        </p:nvPicPr>
        <p:blipFill>
          <a:blip r:embed="rId2">
            <a:lum bright="-24000" contrast="24000"/>
          </a:blip>
          <a:srcRect/>
          <a:stretch>
            <a:fillRect/>
          </a:stretch>
        </p:blipFill>
        <p:spPr bwMode="auto">
          <a:xfrm>
            <a:off x="0" y="1200150"/>
            <a:ext cx="6858000" cy="4514850"/>
          </a:xfrm>
          <a:prstGeom prst="rect">
            <a:avLst/>
          </a:prstGeom>
          <a:noFill/>
        </p:spPr>
      </p:pic>
      <p:sp>
        <p:nvSpPr>
          <p:cNvPr id="5141" name="Rectangle 21"/>
          <p:cNvSpPr>
            <a:spLocks noChangeArrowheads="1"/>
          </p:cNvSpPr>
          <p:nvPr/>
        </p:nvSpPr>
        <p:spPr bwMode="auto">
          <a:xfrm>
            <a:off x="0" y="5699879"/>
            <a:ext cx="6858000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342900" indent="-342900"/>
            <a:r>
              <a:rPr lang="en-US" sz="1800" b="1" i="1" dirty="0" smtClean="0">
                <a:latin typeface="Times" pitchFamily="-106" charset="0"/>
              </a:rPr>
              <a:t>1. highly </a:t>
            </a:r>
            <a:r>
              <a:rPr lang="en-US" sz="1800" b="1" i="1" dirty="0">
                <a:latin typeface="Times" pitchFamily="-106" charset="0"/>
              </a:rPr>
              <a:t>repetitive</a:t>
            </a:r>
            <a:r>
              <a:rPr lang="en-US" sz="1800" b="1" i="1" dirty="0" smtClean="0">
                <a:latin typeface="Times" pitchFamily="-106" charset="0"/>
              </a:rPr>
              <a:t>:</a:t>
            </a:r>
          </a:p>
          <a:p>
            <a:r>
              <a:rPr lang="en-US" dirty="0" smtClean="0">
                <a:latin typeface="Times" pitchFamily="-106" charset="0"/>
              </a:rPr>
              <a:t>	- </a:t>
            </a:r>
            <a:r>
              <a:rPr lang="en-US" dirty="0" err="1" smtClean="0">
                <a:latin typeface="Times" pitchFamily="-106" charset="0"/>
              </a:rPr>
              <a:t>minisatellite</a:t>
            </a:r>
            <a:r>
              <a:rPr lang="en-US" dirty="0" smtClean="0">
                <a:latin typeface="Times" pitchFamily="-106" charset="0"/>
              </a:rPr>
              <a:t> (</a:t>
            </a:r>
            <a:r>
              <a:rPr lang="en-US" sz="1600" dirty="0" smtClean="0">
                <a:latin typeface="Times" pitchFamily="-106" charset="0"/>
              </a:rPr>
              <a:t>10-40nt repeat, 1-5kb length)</a:t>
            </a:r>
          </a:p>
          <a:p>
            <a:r>
              <a:rPr lang="en-US" dirty="0" smtClean="0">
                <a:latin typeface="Times" pitchFamily="-106" charset="0"/>
              </a:rPr>
              <a:t>     	 - microsatellite </a:t>
            </a:r>
            <a:r>
              <a:rPr lang="en-US" sz="1600" dirty="0" smtClean="0">
                <a:latin typeface="Times" pitchFamily="-106" charset="0"/>
              </a:rPr>
              <a:t>(1-3nt repeat, 15-100 copies)</a:t>
            </a:r>
            <a:endParaRPr lang="en-US" dirty="0" smtClean="0">
              <a:latin typeface="Times" pitchFamily="-106" charset="0"/>
            </a:endParaRPr>
          </a:p>
          <a:p>
            <a:endParaRPr lang="en-US" sz="1800" b="1" i="1" dirty="0" smtClean="0">
              <a:latin typeface="Times" pitchFamily="-106" charset="0"/>
            </a:endParaRPr>
          </a:p>
          <a:p>
            <a:r>
              <a:rPr lang="en-US" sz="1800" b="1" i="1" dirty="0" smtClean="0">
                <a:latin typeface="Times" pitchFamily="-106" charset="0"/>
              </a:rPr>
              <a:t>2</a:t>
            </a:r>
            <a:r>
              <a:rPr lang="en-US" sz="1800" b="1" i="1" dirty="0">
                <a:latin typeface="Times" pitchFamily="-106" charset="0"/>
              </a:rPr>
              <a:t>.</a:t>
            </a:r>
            <a:r>
              <a:rPr lang="en-US" sz="1800" b="1" i="1" dirty="0" smtClean="0">
                <a:latin typeface="Times" pitchFamily="-106" charset="0"/>
              </a:rPr>
              <a:t> Moderately repetitive: </a:t>
            </a:r>
            <a:r>
              <a:rPr lang="en-US" sz="1800" dirty="0" err="1" smtClean="0">
                <a:latin typeface="Times" pitchFamily="-106" charset="0"/>
              </a:rPr>
              <a:t>tRNA</a:t>
            </a:r>
            <a:r>
              <a:rPr lang="en-US" sz="1800" dirty="0" smtClean="0">
                <a:latin typeface="Times" pitchFamily="-106" charset="0"/>
              </a:rPr>
              <a:t>, </a:t>
            </a:r>
            <a:r>
              <a:rPr lang="en-US" sz="1800" dirty="0" err="1" smtClean="0">
                <a:latin typeface="Times" pitchFamily="-106" charset="0"/>
              </a:rPr>
              <a:t>rRNA</a:t>
            </a:r>
            <a:endParaRPr lang="en-US" sz="1800" dirty="0" smtClean="0">
              <a:latin typeface="Times" pitchFamily="-106" charset="0"/>
            </a:endParaRPr>
          </a:p>
          <a:p>
            <a:endParaRPr lang="en-US" sz="1800" b="1" i="1" dirty="0" smtClean="0">
              <a:latin typeface="Times" pitchFamily="-106" charset="0"/>
            </a:endParaRPr>
          </a:p>
          <a:p>
            <a:r>
              <a:rPr lang="en-US" sz="1800" b="1" i="1" dirty="0" smtClean="0">
                <a:latin typeface="Times" pitchFamily="-106" charset="0"/>
              </a:rPr>
              <a:t>3</a:t>
            </a:r>
            <a:r>
              <a:rPr lang="en-US" sz="1800" b="1" i="1" dirty="0">
                <a:latin typeface="Times" pitchFamily="-106" charset="0"/>
              </a:rPr>
              <a:t>.</a:t>
            </a:r>
            <a:r>
              <a:rPr lang="en-US" sz="1800" b="1" i="1" dirty="0" smtClean="0">
                <a:latin typeface="Times" pitchFamily="-106" charset="0"/>
              </a:rPr>
              <a:t> </a:t>
            </a:r>
            <a:r>
              <a:rPr lang="en-US" sz="1800" b="1" i="1" dirty="0" err="1" smtClean="0">
                <a:latin typeface="Times" pitchFamily="-106" charset="0"/>
              </a:rPr>
              <a:t>Transposons</a:t>
            </a:r>
            <a:r>
              <a:rPr lang="en-US" sz="1800" b="1" i="1" dirty="0" smtClean="0">
                <a:latin typeface="Times" pitchFamily="-106" charset="0"/>
              </a:rPr>
              <a:t> (mobile genetic elements)</a:t>
            </a:r>
          </a:p>
          <a:p>
            <a:r>
              <a:rPr lang="en-US" sz="1800" dirty="0">
                <a:latin typeface="Times" pitchFamily="-106" charset="0"/>
              </a:rPr>
              <a:t>     </a:t>
            </a:r>
            <a:r>
              <a:rPr lang="en-US" sz="1800" dirty="0" smtClean="0">
                <a:latin typeface="Times" pitchFamily="-106" charset="0"/>
              </a:rPr>
              <a:t> • </a:t>
            </a:r>
            <a:r>
              <a:rPr lang="en-US" sz="1800" dirty="0">
                <a:latin typeface="Times" pitchFamily="-106" charset="0"/>
              </a:rPr>
              <a:t>LINES: 1</a:t>
            </a:r>
            <a:r>
              <a:rPr lang="en-US" sz="1800" dirty="0" smtClean="0">
                <a:latin typeface="Times" pitchFamily="-106" charset="0"/>
              </a:rPr>
              <a:t>-7kb </a:t>
            </a:r>
            <a:r>
              <a:rPr lang="en-US" sz="1800" dirty="0">
                <a:latin typeface="Times" pitchFamily="-106" charset="0"/>
              </a:rPr>
              <a:t>in length,</a:t>
            </a:r>
            <a:r>
              <a:rPr lang="en-US" sz="1800" dirty="0" smtClean="0">
                <a:latin typeface="Times" pitchFamily="-106" charset="0"/>
              </a:rPr>
              <a:t> </a:t>
            </a:r>
            <a:r>
              <a:rPr lang="en-US" sz="1800" b="0" dirty="0" smtClean="0">
                <a:latin typeface="Times" pitchFamily="-106" charset="0"/>
              </a:rPr>
              <a:t>20,000-40,000/genome (17%)</a:t>
            </a:r>
            <a:r>
              <a:rPr lang="en-US" sz="1800" dirty="0" smtClean="0">
                <a:latin typeface="Times" pitchFamily="-106" charset="0"/>
              </a:rPr>
              <a:t>    </a:t>
            </a:r>
          </a:p>
          <a:p>
            <a:r>
              <a:rPr lang="en-US" sz="1800" dirty="0" smtClean="0">
                <a:latin typeface="Times" pitchFamily="-106" charset="0"/>
              </a:rPr>
              <a:t>      • SINES</a:t>
            </a:r>
            <a:r>
              <a:rPr lang="en-US" sz="1800" dirty="0">
                <a:latin typeface="Times" pitchFamily="-106" charset="0"/>
              </a:rPr>
              <a:t>: </a:t>
            </a:r>
            <a:r>
              <a:rPr lang="en-US" sz="1800" dirty="0" err="1">
                <a:latin typeface="Times" pitchFamily="-106" charset="0"/>
              </a:rPr>
              <a:t>Alu</a:t>
            </a:r>
            <a:r>
              <a:rPr lang="en-US" sz="1800" dirty="0">
                <a:latin typeface="Times" pitchFamily="-106" charset="0"/>
              </a:rPr>
              <a:t> repeat,</a:t>
            </a:r>
            <a:r>
              <a:rPr lang="en-US" sz="1800" dirty="0" smtClean="0">
                <a:latin typeface="Times" pitchFamily="-106" charset="0"/>
              </a:rPr>
              <a:t> &lt;500nt length, </a:t>
            </a:r>
            <a:r>
              <a:rPr lang="en-US" sz="1800" b="0" dirty="0" smtClean="0">
                <a:latin typeface="Times" pitchFamily="-106" charset="0"/>
              </a:rPr>
              <a:t>1.5 </a:t>
            </a:r>
            <a:r>
              <a:rPr lang="en-US" sz="1800" b="0" dirty="0">
                <a:latin typeface="Times" pitchFamily="-106" charset="0"/>
              </a:rPr>
              <a:t>million/genome (</a:t>
            </a:r>
            <a:r>
              <a:rPr lang="en-US" sz="1800" b="0" dirty="0" smtClean="0">
                <a:latin typeface="Times" pitchFamily="-106" charset="0"/>
              </a:rPr>
              <a:t>15%)</a:t>
            </a:r>
            <a:r>
              <a:rPr lang="en-US" sz="1800" dirty="0" smtClean="0">
                <a:latin typeface="Times" pitchFamily="-106" charset="0"/>
              </a:rPr>
              <a:t>     </a:t>
            </a:r>
          </a:p>
          <a:p>
            <a:r>
              <a:rPr lang="en-US" sz="1800" dirty="0" smtClean="0">
                <a:latin typeface="Times" pitchFamily="-106" charset="0"/>
              </a:rPr>
              <a:t>      • </a:t>
            </a:r>
            <a:r>
              <a:rPr lang="en-US" sz="1800" dirty="0" err="1" smtClean="0">
                <a:latin typeface="Times" pitchFamily="-106" charset="0"/>
              </a:rPr>
              <a:t>Retrotransposons</a:t>
            </a:r>
            <a:r>
              <a:rPr lang="en-US" dirty="0" smtClean="0">
                <a:latin typeface="Times" pitchFamily="-106" charset="0"/>
              </a:rPr>
              <a:t>:</a:t>
            </a:r>
            <a:r>
              <a:rPr lang="en-US" sz="1800" dirty="0" smtClean="0">
                <a:latin typeface="Times" pitchFamily="-106" charset="0"/>
              </a:rPr>
              <a:t> </a:t>
            </a:r>
            <a:r>
              <a:rPr lang="en-US" sz="1800" dirty="0">
                <a:latin typeface="Times" pitchFamily="-106" charset="0"/>
              </a:rPr>
              <a:t>1.5-11kb in length</a:t>
            </a:r>
            <a:r>
              <a:rPr lang="en-US" sz="1800" dirty="0" smtClean="0">
                <a:latin typeface="Times" pitchFamily="-106" charset="0"/>
              </a:rPr>
              <a:t>, (8%)  (retroviruses…)</a:t>
            </a:r>
            <a:endParaRPr lang="en-US" sz="1800" b="0" dirty="0" smtClean="0">
              <a:latin typeface="Times" pitchFamily="-106" charset="0"/>
            </a:endParaRPr>
          </a:p>
          <a:p>
            <a:r>
              <a:rPr lang="en-US" sz="1800" dirty="0">
                <a:latin typeface="Times" pitchFamily="-106" charset="0"/>
              </a:rPr>
              <a:t>    </a:t>
            </a:r>
            <a:r>
              <a:rPr lang="en-US" sz="1800" dirty="0" smtClean="0">
                <a:latin typeface="Times" pitchFamily="-106" charset="0"/>
              </a:rPr>
              <a:t>  • DNA </a:t>
            </a:r>
            <a:r>
              <a:rPr lang="en-US" sz="1800" dirty="0" err="1">
                <a:latin typeface="Times" pitchFamily="-106" charset="0"/>
              </a:rPr>
              <a:t>transposons</a:t>
            </a:r>
            <a:r>
              <a:rPr lang="en-US" sz="1800" dirty="0">
                <a:latin typeface="Times" pitchFamily="-106" charset="0"/>
              </a:rPr>
              <a:t>, 1-3kb in length</a:t>
            </a:r>
            <a:r>
              <a:rPr lang="en-US" sz="1800" dirty="0" smtClean="0">
                <a:latin typeface="Times" pitchFamily="-106" charset="0"/>
              </a:rPr>
              <a:t>,</a:t>
            </a:r>
            <a:r>
              <a:rPr lang="en-US" dirty="0" smtClean="0">
                <a:latin typeface="Times" pitchFamily="-106" charset="0"/>
              </a:rPr>
              <a:t> </a:t>
            </a:r>
            <a:r>
              <a:rPr lang="en-US" sz="1800" b="0" dirty="0" smtClean="0">
                <a:latin typeface="Times" pitchFamily="-106" charset="0"/>
              </a:rPr>
              <a:t>300,000</a:t>
            </a:r>
            <a:r>
              <a:rPr lang="en-US" sz="1800" b="0" dirty="0">
                <a:latin typeface="Times" pitchFamily="-106" charset="0"/>
              </a:rPr>
              <a:t>/genome (3%)</a:t>
            </a:r>
          </a:p>
        </p:txBody>
      </p:sp>
      <p:sp>
        <p:nvSpPr>
          <p:cNvPr id="19" name="Rectangle 28"/>
          <p:cNvSpPr>
            <a:spLocks noChangeArrowheads="1"/>
          </p:cNvSpPr>
          <p:nvPr/>
        </p:nvSpPr>
        <p:spPr bwMode="auto">
          <a:xfrm>
            <a:off x="117920" y="621268"/>
            <a:ext cx="66775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 dirty="0" smtClean="0">
                <a:latin typeface="Comic Sans MS"/>
                <a:cs typeface="Comic Sans MS"/>
              </a:rPr>
              <a:t>Genome sequences overview – What do genomes look like?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752087" y="76200"/>
            <a:ext cx="5572513" cy="537865"/>
            <a:chOff x="752087" y="136525"/>
            <a:chExt cx="5572513" cy="537865"/>
          </a:xfrm>
        </p:grpSpPr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5276463" y="159003"/>
              <a:ext cx="1048137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i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pitchFamily="-106" charset="0"/>
                </a:rPr>
                <a:t>Lect.15 </a:t>
              </a:r>
              <a:endParaRPr 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752087" y="136525"/>
              <a:ext cx="2227263" cy="3968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i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pitchFamily="-106" charset="0"/>
                </a:rPr>
                <a:t>Intro to Biotech</a:t>
              </a:r>
              <a:endParaRPr lang="en-US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278429" y="212725"/>
              <a:ext cx="152217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i="1" dirty="0" smtClean="0">
                  <a:latin typeface="Comic Sans MS"/>
                  <a:cs typeface="Comic Sans MS"/>
                </a:rPr>
                <a:t>Genomics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41" grpId="0" build="p" autoUpdateAnimBg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2404</TotalTime>
  <Words>918</Words>
  <Application>Microsoft Macintosh PowerPoint</Application>
  <PresentationFormat>On-screen Show (4:3)</PresentationFormat>
  <Paragraphs>240</Paragraphs>
  <Slides>18</Slides>
  <Notes>7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WPI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 d</dc:creator>
  <cp:lastModifiedBy>J D</cp:lastModifiedBy>
  <cp:revision>337</cp:revision>
  <dcterms:created xsi:type="dcterms:W3CDTF">2016-10-05T02:45:17Z</dcterms:created>
  <dcterms:modified xsi:type="dcterms:W3CDTF">2016-10-05T02:46:22Z</dcterms:modified>
</cp:coreProperties>
</file>